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embeddings/Microsoft_Equation15.bin" ContentType="application/vnd.openxmlformats-officedocument.oleObject"/>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embeddings/Microsoft_Equation8.bin" ContentType="application/vnd.openxmlformats-officedocument.oleObject"/>
  <Override PartName="/ppt/embeddings/Microsoft_Equation16.bin" ContentType="application/vnd.openxmlformats-officedocument.oleObject"/>
  <Override PartName="/ppt/embeddings/Microsoft_Equation20.bin" ContentType="application/vnd.openxmlformats-officedocument.oleObject"/>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embeddings/Microsoft_Equation12.bin" ContentType="application/vnd.openxmlformats-officedocument.oleObject"/>
  <Override PartName="/ppt/embeddings/Microsoft_Equation14.bin" ContentType="application/vnd.openxmlformats-officedocument.oleObject"/>
  <Override PartName="/ppt/slides/slide25.xml" ContentType="application/vnd.openxmlformats-officedocument.presentationml.slide+xml"/>
  <Override PartName="/ppt/embeddings/Microsoft_Equation2.bin" ContentType="application/vnd.openxmlformats-officedocument.oleObject"/>
  <Override PartName="/ppt/embeddings/Microsoft_Equation11.bin" ContentType="application/vnd.openxmlformats-officedocument.oleObject"/>
  <Override PartName="/ppt/embeddings/Microsoft_Equation19.bin" ContentType="application/vnd.openxmlformats-officedocument.oleObject"/>
  <Override PartName="/ppt/embeddings/Microsoft_Equation4.bin" ContentType="application/vnd.openxmlformats-officedocument.oleObject"/>
  <Override PartName="/ppt/slides/slide13.xml" ContentType="application/vnd.openxmlformats-officedocument.presentationml.slide+xml"/>
  <Override PartName="/ppt/slides/slide14.xml" ContentType="application/vnd.openxmlformats-officedocument.presentationml.slide+xml"/>
  <Override PartName="/ppt/embeddings/Microsoft_Equation10.bin" ContentType="application/vnd.openxmlformats-officedocument.oleObject"/>
  <Override PartName="/ppt/slides/slide34.xml" ContentType="application/vnd.openxmlformats-officedocument.presentationml.slide+xml"/>
  <Override PartName="/ppt/embeddings/Microsoft_Equation5.bin" ContentType="application/vnd.openxmlformats-officedocument.oleObject"/>
  <Default Extension="pict" ContentType="image/pict"/>
  <Override PartName="/ppt/embeddings/Microsoft_Equation7.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embeddings/Microsoft_Equation18.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embeddings/Microsoft_Equation13.bin" ContentType="application/vnd.openxmlformats-officedocument.oleObject"/>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ppt/embeddings/Microsoft_Equation1.bin" ContentType="application/vnd.openxmlformats-officedocument.oleObject"/>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embeddings/Microsoft_Equation9.bin" ContentType="application/vnd.openxmlformats-officedocument.oleObject"/>
  <Default Extension="bin" ContentType="application/vnd.openxmlformats-officedocument.presentationml.printerSettings"/>
  <Override PartName="/ppt/embeddings/Microsoft_Equation6.bin" ContentType="application/vnd.openxmlformats-officedocument.oleObject"/>
  <Default Extension="rels" ContentType="application/vnd.openxmlformats-package.relationships+xml"/>
  <Override PartName="/ppt/slides/slide9.xml" ContentType="application/vnd.openxmlformats-officedocument.presentationml.slide+xml"/>
  <Override PartName="/ppt/embeddings/Microsoft_Equation3.bin" ContentType="application/vnd.openxmlformats-officedocument.oleObject"/>
  <Override PartName="/ppt/slides/slide24.xml" ContentType="application/vnd.openxmlformats-officedocument.presentationml.slide+xml"/>
  <Override PartName="/ppt/slides/slide39.xml" ContentType="application/vnd.openxmlformats-officedocument.presentationml.slide+xml"/>
  <Override PartName="/ppt/embeddings/Microsoft_Equation17.bin" ContentType="application/vnd.openxmlformats-officedocument.oleObject"/>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88" r:id="rId35"/>
    <p:sldId id="290" r:id="rId36"/>
    <p:sldId id="291" r:id="rId37"/>
    <p:sldId id="292" r:id="rId38"/>
    <p:sldId id="293" r:id="rId39"/>
    <p:sldId id="29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0128" autoAdjust="0"/>
    <p:restoredTop sz="94660"/>
  </p:normalViewPr>
  <p:slideViewPr>
    <p:cSldViewPr snapToGrid="0" snapToObjects="1" showGuides="1">
      <p:cViewPr>
        <p:scale>
          <a:sx n="115" d="100"/>
          <a:sy n="115" d="100"/>
        </p:scale>
        <p:origin x="-1360"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esProps" Target="pres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heme" Target="theme/theme1.xml"/><Relationship Id="rId41"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ict"/><Relationship Id="rId1" Type="http://schemas.openxmlformats.org/officeDocument/2006/relationships/image" Target="../media/image2.pict"/></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5.pict"/><Relationship Id="rId3" Type="http://schemas.openxmlformats.org/officeDocument/2006/relationships/image" Target="../media/image26.pict"/><Relationship Id="rId1" Type="http://schemas.openxmlformats.org/officeDocument/2006/relationships/image" Target="../media/image24.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pict"/><Relationship Id="rId1" Type="http://schemas.openxmlformats.org/officeDocument/2006/relationships/image" Target="../media/image4.pict"/></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pict"/><Relationship Id="rId1" Type="http://schemas.openxmlformats.org/officeDocument/2006/relationships/image" Target="../media/image5.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ict"/></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pict"/><Relationship Id="rId1" Type="http://schemas.openxmlformats.org/officeDocument/2006/relationships/image" Target="../media/image10.pict"/></Relationships>
</file>

<file path=ppt/drawings/_rels/vmlDrawing7.vml.rels><?xml version="1.0" encoding="UTF-8" standalone="yes"?>
<Relationships xmlns="http://schemas.openxmlformats.org/package/2006/relationships"><Relationship Id="rId4" Type="http://schemas.openxmlformats.org/officeDocument/2006/relationships/image" Target="../media/image15.pict"/><Relationship Id="rId1" Type="http://schemas.openxmlformats.org/officeDocument/2006/relationships/image" Target="../media/image12.pict"/><Relationship Id="rId2" Type="http://schemas.openxmlformats.org/officeDocument/2006/relationships/image" Target="../media/image13.pict"/><Relationship Id="rId3" Type="http://schemas.openxmlformats.org/officeDocument/2006/relationships/image" Target="../media/image14.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pict"/></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5293B5D-286A-3341-9507-301CB06A11D8}" type="datetimeFigureOut">
              <a:rPr lang="en-US" smtClean="0"/>
              <a:pPr/>
              <a:t>1/11/12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525706-67A9-0E48-872F-318EFD6475E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93B5D-286A-3341-9507-301CB06A11D8}" type="datetimeFigureOut">
              <a:rPr lang="en-US" smtClean="0"/>
              <a:pPr/>
              <a:t>1/11/12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25706-67A9-0E48-872F-318EFD6475E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oleObject" Target="../embeddings/Microsoft_Equation10.bin"/><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oleObject" Target="../embeddings/Microsoft_Equation9.bin"/></Relationships>
</file>

<file path=ppt/slides/_rels/slide11.xml.rels><?xml version="1.0" encoding="UTF-8" standalone="yes"?>
<Relationships xmlns="http://schemas.openxmlformats.org/package/2006/relationships"><Relationship Id="rId6" Type="http://schemas.openxmlformats.org/officeDocument/2006/relationships/oleObject" Target="../embeddings/Microsoft_Equation14.bin"/><Relationship Id="rId4" Type="http://schemas.openxmlformats.org/officeDocument/2006/relationships/oleObject" Target="../embeddings/Microsoft_Equation12.bin"/><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oleObject" Target="../embeddings/Microsoft_Equation11.bin"/><Relationship Id="rId5" Type="http://schemas.openxmlformats.org/officeDocument/2006/relationships/oleObject" Target="../embeddings/Microsoft_Equation13.bin"/></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Equation15.bin"/><Relationship Id="rId1" Type="http://schemas.openxmlformats.org/officeDocument/2006/relationships/vmlDrawing" Target="../drawings/vmlDrawing8.v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image" Target="../media/image21.pdf"/><Relationship Id="rId1" Type="http://schemas.openxmlformats.org/officeDocument/2006/relationships/slideLayout" Target="../slideLayouts/slideLayout7.xml"/><Relationship Id="rId2" Type="http://schemas.openxmlformats.org/officeDocument/2006/relationships/image" Target="../media/image19.pdf"/><Relationship Id="rId3" Type="http://schemas.openxmlformats.org/officeDocument/2006/relationships/image" Target="../media/image20.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Equation16.bin"/><Relationship Id="rId1" Type="http://schemas.openxmlformats.org/officeDocument/2006/relationships/vmlDrawing" Target="../drawings/vmlDrawing9.vml"/></Relationships>
</file>

<file path=ppt/slides/_rels/slide17.xml.rels><?xml version="1.0" encoding="UTF-8" standalone="yes"?>
<Relationships xmlns="http://schemas.openxmlformats.org/package/2006/relationships"><Relationship Id="rId4" Type="http://schemas.openxmlformats.org/officeDocument/2006/relationships/oleObject" Target="../embeddings/Microsoft_Equation18.bin"/><Relationship Id="rId1" Type="http://schemas.openxmlformats.org/officeDocument/2006/relationships/vmlDrawing" Target="../drawings/vmlDrawing10.vml"/><Relationship Id="rId2" Type="http://schemas.openxmlformats.org/officeDocument/2006/relationships/slideLayout" Target="../slideLayouts/slideLayout7.xml"/><Relationship Id="rId3" Type="http://schemas.openxmlformats.org/officeDocument/2006/relationships/oleObject" Target="../embeddings/Microsoft_Equation17.bin"/><Relationship Id="rId5" Type="http://schemas.openxmlformats.org/officeDocument/2006/relationships/oleObject" Target="../embeddings/Microsoft_Equation19.bin"/></Relationships>
</file>

<file path=ppt/slides/_rels/slide18.xml.rels><?xml version="1.0" encoding="UTF-8" standalone="yes"?>
<Relationships xmlns="http://schemas.openxmlformats.org/package/2006/relationships"><Relationship Id="rId4" Type="http://schemas.openxmlformats.org/officeDocument/2006/relationships/image" Target="../media/image28.tiff"/><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oleObject" Target="../embeddings/Microsoft_Equation20.bin"/></Relationships>
</file>

<file path=ppt/slides/_rels/slide19.xml.rels><?xml version="1.0" encoding="UTF-8" standalone="yes"?>
<Relationships xmlns="http://schemas.openxmlformats.org/package/2006/relationships"><Relationship Id="rId6" Type="http://schemas.openxmlformats.org/officeDocument/2006/relationships/image" Target="../media/image33.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df"/><Relationship Id="rId5" Type="http://schemas.openxmlformats.org/officeDocument/2006/relationships/image" Target="../media/image32.pdf"/></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4" Type="http://schemas.openxmlformats.org/officeDocument/2006/relationships/image" Target="../media/image36.pdf"/><Relationship Id="rId5" Type="http://schemas.openxmlformats.org/officeDocument/2006/relationships/image" Target="../media/image37.png"/><Relationship Id="rId7"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4.pdf"/><Relationship Id="rId9" Type="http://schemas.openxmlformats.org/officeDocument/2006/relationships/image" Target="../media/image41.png"/><Relationship Id="rId3" Type="http://schemas.openxmlformats.org/officeDocument/2006/relationships/image" Target="../media/image35.png"/><Relationship Id="rId6" Type="http://schemas.openxmlformats.org/officeDocument/2006/relationships/image" Target="../media/image38.pdf"/></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df"/><Relationship Id="rId3"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1.tiff"/><Relationship Id="rId5" Type="http://schemas.openxmlformats.org/officeDocument/2006/relationships/oleObject" Target="../embeddings/Microsoft_Equation2.bin"/></Relationships>
</file>

<file path=ppt/slides/_rels/slide30.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image" Target="../media/image1.tiff"/><Relationship Id="rId5" Type="http://schemas.openxmlformats.org/officeDocument/2006/relationships/oleObject" Target="../embeddings/Microsoft_Equation4.bin"/></Relationships>
</file>

<file path=ppt/slides/_rels/slide5.xml.rels><?xml version="1.0" encoding="UTF-8" standalone="yes"?>
<Relationships xmlns="http://schemas.openxmlformats.org/package/2006/relationships"><Relationship Id="rId4" Type="http://schemas.openxmlformats.org/officeDocument/2006/relationships/oleObject" Target="../embeddings/Microsoft_Equation6.bin"/><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embeddings/Microsoft_Equation5.bin"/></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Equation7.bin"/><Relationship Id="rId1" Type="http://schemas.openxmlformats.org/officeDocument/2006/relationships/vmlDrawing" Target="../drawings/vmlDrawing4.v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Equation8.bin"/><Relationship Id="rId1" Type="http://schemas.openxmlformats.org/officeDocument/2006/relationships/vmlDrawing" Target="../drawings/vmlDrawing5.v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998690" y="702752"/>
            <a:ext cx="7170102" cy="523220"/>
          </a:xfrm>
          <a:prstGeom prst="rect">
            <a:avLst/>
          </a:prstGeom>
          <a:noFill/>
        </p:spPr>
        <p:txBody>
          <a:bodyPr wrap="none" rtlCol="0">
            <a:spAutoFit/>
          </a:bodyPr>
          <a:lstStyle/>
          <a:p>
            <a:r>
              <a:rPr lang="en-US" sz="2800" b="1" u="sng" dirty="0" smtClean="0">
                <a:latin typeface="Times"/>
                <a:cs typeface="Times"/>
              </a:rPr>
              <a:t>Multi Angle Laser Light Scattering (MALS)</a:t>
            </a:r>
            <a:endParaRPr lang="en-US" sz="2800" b="1" u="sng" dirty="0">
              <a:latin typeface="Times"/>
              <a:cs typeface="Times"/>
            </a:endParaRPr>
          </a:p>
        </p:txBody>
      </p:sp>
      <p:sp>
        <p:nvSpPr>
          <p:cNvPr id="6" name="TextBox 5"/>
          <p:cNvSpPr txBox="1"/>
          <p:nvPr/>
        </p:nvSpPr>
        <p:spPr>
          <a:xfrm>
            <a:off x="3851816" y="2478127"/>
            <a:ext cx="1440368" cy="1384995"/>
          </a:xfrm>
          <a:prstGeom prst="rect">
            <a:avLst/>
          </a:prstGeom>
          <a:noFill/>
        </p:spPr>
        <p:txBody>
          <a:bodyPr wrap="none" rtlCol="0">
            <a:spAutoFit/>
          </a:bodyPr>
          <a:lstStyle/>
          <a:p>
            <a:pPr algn="ctr"/>
            <a:r>
              <a:rPr lang="en-US" sz="2800" b="1" dirty="0" smtClean="0">
                <a:latin typeface="Times"/>
                <a:cs typeface="Times"/>
              </a:rPr>
              <a:t>Theory</a:t>
            </a:r>
          </a:p>
          <a:p>
            <a:pPr algn="ctr"/>
            <a:r>
              <a:rPr lang="en-US" sz="2800" b="1" dirty="0">
                <a:latin typeface="Times"/>
                <a:cs typeface="Times"/>
              </a:rPr>
              <a:t>a</a:t>
            </a:r>
            <a:r>
              <a:rPr lang="en-US" sz="2800" b="1" dirty="0" smtClean="0">
                <a:latin typeface="Times"/>
                <a:cs typeface="Times"/>
              </a:rPr>
              <a:t>nd</a:t>
            </a:r>
          </a:p>
          <a:p>
            <a:pPr algn="ctr"/>
            <a:r>
              <a:rPr lang="en-US" sz="2800" b="1" dirty="0" smtClean="0">
                <a:latin typeface="Times"/>
                <a:cs typeface="Times"/>
              </a:rPr>
              <a:t>Practice</a:t>
            </a:r>
            <a:endParaRPr lang="en-US" sz="2800" b="1" dirty="0">
              <a:latin typeface="Times"/>
              <a:cs typeface="Times"/>
            </a:endParaRPr>
          </a:p>
        </p:txBody>
      </p:sp>
      <p:sp>
        <p:nvSpPr>
          <p:cNvPr id="7" name="TextBox 6"/>
          <p:cNvSpPr txBox="1"/>
          <p:nvPr/>
        </p:nvSpPr>
        <p:spPr>
          <a:xfrm>
            <a:off x="4057148" y="5268933"/>
            <a:ext cx="1063249" cy="646331"/>
          </a:xfrm>
          <a:prstGeom prst="rect">
            <a:avLst/>
          </a:prstGeom>
          <a:noFill/>
        </p:spPr>
        <p:txBody>
          <a:bodyPr wrap="none" rtlCol="0">
            <a:spAutoFit/>
          </a:bodyPr>
          <a:lstStyle/>
          <a:p>
            <a:pPr algn="ctr"/>
            <a:r>
              <a:rPr lang="en-US" b="1" dirty="0" smtClean="0">
                <a:latin typeface="Times"/>
                <a:cs typeface="Times"/>
              </a:rPr>
              <a:t>Joe,</a:t>
            </a:r>
          </a:p>
          <a:p>
            <a:pPr algn="ctr"/>
            <a:r>
              <a:rPr lang="en-US" b="1" dirty="0" smtClean="0">
                <a:latin typeface="Times"/>
                <a:cs typeface="Times"/>
              </a:rPr>
              <a:t>Jan 2012</a:t>
            </a:r>
            <a:endParaRPr lang="en-US" b="1" dirty="0">
              <a:latin typeface="Times"/>
              <a:cs typeface="Time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317486"/>
            <a:ext cx="8315667" cy="646331"/>
          </a:xfrm>
          <a:prstGeom prst="rect">
            <a:avLst/>
          </a:prstGeom>
          <a:noFill/>
        </p:spPr>
        <p:txBody>
          <a:bodyPr wrap="square" rtlCol="0">
            <a:spAutoFit/>
          </a:bodyPr>
          <a:lstStyle/>
          <a:p>
            <a:r>
              <a:rPr lang="en-US" b="1" dirty="0" smtClean="0">
                <a:latin typeface="Times"/>
                <a:cs typeface="Times"/>
              </a:rPr>
              <a:t>It turns out that in the visible frequency range the the polarisability is related to the square of the refractive index. Eq 8 describe this relationship.</a:t>
            </a:r>
          </a:p>
        </p:txBody>
      </p:sp>
      <p:graphicFrame>
        <p:nvGraphicFramePr>
          <p:cNvPr id="23554" name="Object 2"/>
          <p:cNvGraphicFramePr>
            <a:graphicFrameLocks noChangeAspect="1"/>
          </p:cNvGraphicFramePr>
          <p:nvPr/>
        </p:nvGraphicFramePr>
        <p:xfrm>
          <a:off x="3474457" y="1294365"/>
          <a:ext cx="2118798" cy="837056"/>
        </p:xfrm>
        <a:graphic>
          <a:graphicData uri="http://schemas.openxmlformats.org/presentationml/2006/ole">
            <p:oleObj spid="_x0000_s23554" name="Equation" r:id="rId3" imgW="1028700" imgH="406400" progId="Equation.3">
              <p:embed/>
            </p:oleObj>
          </a:graphicData>
        </a:graphic>
      </p:graphicFrame>
      <p:sp>
        <p:nvSpPr>
          <p:cNvPr id="4" name="TextBox 3"/>
          <p:cNvSpPr txBox="1"/>
          <p:nvPr/>
        </p:nvSpPr>
        <p:spPr>
          <a:xfrm>
            <a:off x="570707" y="2418629"/>
            <a:ext cx="8315667" cy="923330"/>
          </a:xfrm>
          <a:prstGeom prst="rect">
            <a:avLst/>
          </a:prstGeom>
          <a:noFill/>
        </p:spPr>
        <p:txBody>
          <a:bodyPr wrap="square" rtlCol="0">
            <a:spAutoFit/>
          </a:bodyPr>
          <a:lstStyle/>
          <a:p>
            <a:r>
              <a:rPr lang="en-US" b="1" dirty="0" smtClean="0">
                <a:latin typeface="Times"/>
                <a:cs typeface="Times"/>
              </a:rPr>
              <a:t>Where </a:t>
            </a:r>
            <a:r>
              <a:rPr lang="en-US" b="1" i="1" dirty="0" smtClean="0">
                <a:latin typeface="Times"/>
                <a:cs typeface="Times"/>
              </a:rPr>
              <a:t>n</a:t>
            </a:r>
            <a:r>
              <a:rPr lang="en-US" b="1" i="1" baseline="-25000" dirty="0" smtClean="0">
                <a:latin typeface="Times"/>
                <a:cs typeface="Times"/>
              </a:rPr>
              <a:t>0</a:t>
            </a:r>
            <a:r>
              <a:rPr lang="en-US" b="1" dirty="0" smtClean="0">
                <a:latin typeface="Times"/>
                <a:cs typeface="Times"/>
              </a:rPr>
              <a:t> is the refractive index of the solvent, </a:t>
            </a:r>
            <a:r>
              <a:rPr lang="en-US" b="1" i="1" dirty="0" smtClean="0">
                <a:latin typeface="Times"/>
                <a:cs typeface="Times"/>
              </a:rPr>
              <a:t>C</a:t>
            </a:r>
            <a:r>
              <a:rPr lang="en-US" b="1" dirty="0" smtClean="0">
                <a:latin typeface="Times"/>
                <a:cs typeface="Times"/>
              </a:rPr>
              <a:t> is the weight concentration (g/ml) of the solute and </a:t>
            </a:r>
            <a:r>
              <a:rPr lang="en-US" b="1" i="1" dirty="0" smtClean="0">
                <a:latin typeface="Times"/>
                <a:cs typeface="Times"/>
              </a:rPr>
              <a:t>dn/dC</a:t>
            </a:r>
            <a:r>
              <a:rPr lang="en-US" b="1" dirty="0" smtClean="0">
                <a:latin typeface="Times"/>
                <a:cs typeface="Times"/>
              </a:rPr>
              <a:t> is the specific refractive index increment of the solute (easily measured change in the refractive index, </a:t>
            </a:r>
            <a:r>
              <a:rPr lang="en-US" b="1" i="1" dirty="0" smtClean="0">
                <a:latin typeface="Times"/>
                <a:cs typeface="Times"/>
              </a:rPr>
              <a:t>n</a:t>
            </a:r>
            <a:r>
              <a:rPr lang="en-US" b="1" dirty="0" smtClean="0">
                <a:latin typeface="Times"/>
                <a:cs typeface="Times"/>
              </a:rPr>
              <a:t>, with change in </a:t>
            </a:r>
            <a:r>
              <a:rPr lang="en-US" b="1" i="1" dirty="0" smtClean="0">
                <a:latin typeface="Times"/>
                <a:cs typeface="Times"/>
              </a:rPr>
              <a:t>C</a:t>
            </a:r>
            <a:r>
              <a:rPr lang="en-US" b="1" dirty="0" smtClean="0">
                <a:latin typeface="Times"/>
                <a:cs typeface="Times"/>
              </a:rPr>
              <a:t>).</a:t>
            </a:r>
          </a:p>
        </p:txBody>
      </p:sp>
      <p:sp>
        <p:nvSpPr>
          <p:cNvPr id="5" name="TextBox 4"/>
          <p:cNvSpPr txBox="1"/>
          <p:nvPr/>
        </p:nvSpPr>
        <p:spPr>
          <a:xfrm>
            <a:off x="570707" y="3818840"/>
            <a:ext cx="8315667" cy="646331"/>
          </a:xfrm>
          <a:prstGeom prst="rect">
            <a:avLst/>
          </a:prstGeom>
          <a:noFill/>
        </p:spPr>
        <p:txBody>
          <a:bodyPr wrap="square" rtlCol="0">
            <a:spAutoFit/>
          </a:bodyPr>
          <a:lstStyle/>
          <a:p>
            <a:r>
              <a:rPr lang="en-US" b="1" dirty="0" smtClean="0">
                <a:latin typeface="Times"/>
                <a:cs typeface="Times"/>
              </a:rPr>
              <a:t>Inserting Eq 8 into Eq 7 and mathematical manipulations gives rise to the following expression (Eq 9):</a:t>
            </a:r>
          </a:p>
        </p:txBody>
      </p:sp>
      <p:grpSp>
        <p:nvGrpSpPr>
          <p:cNvPr id="8" name="Group 7"/>
          <p:cNvGrpSpPr/>
          <p:nvPr/>
        </p:nvGrpSpPr>
        <p:grpSpPr>
          <a:xfrm>
            <a:off x="723107" y="4533687"/>
            <a:ext cx="8315667" cy="1347509"/>
            <a:chOff x="723107" y="4533687"/>
            <a:chExt cx="8315667" cy="1347509"/>
          </a:xfrm>
        </p:grpSpPr>
        <p:graphicFrame>
          <p:nvGraphicFramePr>
            <p:cNvPr id="23555" name="Object 3"/>
            <p:cNvGraphicFramePr>
              <a:graphicFrameLocks noChangeAspect="1"/>
            </p:cNvGraphicFramePr>
            <p:nvPr/>
          </p:nvGraphicFramePr>
          <p:xfrm>
            <a:off x="2379743" y="4533687"/>
            <a:ext cx="4349295" cy="889629"/>
          </p:xfrm>
          <a:graphic>
            <a:graphicData uri="http://schemas.openxmlformats.org/presentationml/2006/ole">
              <p:oleObj spid="_x0000_s23555" name="Equation" r:id="rId4" imgW="2235200" imgH="457200" progId="Equation.3">
                <p:embed/>
              </p:oleObj>
            </a:graphicData>
          </a:graphic>
        </p:graphicFrame>
        <p:sp>
          <p:nvSpPr>
            <p:cNvPr id="7" name="TextBox 6"/>
            <p:cNvSpPr txBox="1"/>
            <p:nvPr/>
          </p:nvSpPr>
          <p:spPr>
            <a:xfrm>
              <a:off x="723107" y="5511864"/>
              <a:ext cx="8315667" cy="369332"/>
            </a:xfrm>
            <a:prstGeom prst="rect">
              <a:avLst/>
            </a:prstGeom>
            <a:noFill/>
          </p:spPr>
          <p:txBody>
            <a:bodyPr wrap="square" rtlCol="0">
              <a:spAutoFit/>
            </a:bodyPr>
            <a:lstStyle/>
            <a:p>
              <a:r>
                <a:rPr lang="en-US" b="1" dirty="0" smtClean="0">
                  <a:latin typeface="Times"/>
                  <a:cs typeface="Times"/>
                </a:rPr>
                <a:t>Where </a:t>
              </a:r>
              <a:r>
                <a:rPr lang="en-US" b="1" i="1" dirty="0" smtClean="0">
                  <a:latin typeface="Times"/>
                  <a:cs typeface="Times"/>
                </a:rPr>
                <a:t>A</a:t>
              </a:r>
              <a:r>
                <a:rPr lang="en-US" b="1" dirty="0" smtClean="0">
                  <a:latin typeface="Times"/>
                  <a:cs typeface="Times"/>
                </a:rPr>
                <a:t> is the Avogadro’s number and M is the molecular weight of the molecule.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317486"/>
            <a:ext cx="8315667" cy="2616101"/>
          </a:xfrm>
          <a:prstGeom prst="rect">
            <a:avLst/>
          </a:prstGeom>
          <a:noFill/>
        </p:spPr>
        <p:txBody>
          <a:bodyPr wrap="square" rtlCol="0">
            <a:spAutoFit/>
          </a:bodyPr>
          <a:lstStyle/>
          <a:p>
            <a:r>
              <a:rPr lang="en-US" b="1" dirty="0" smtClean="0">
                <a:latin typeface="Times"/>
                <a:cs typeface="Times"/>
              </a:rPr>
              <a:t>Eq 9 tells us that the excess scattering produced by a solution of macromolecules depends on the product </a:t>
            </a:r>
            <a:r>
              <a:rPr lang="en-US" b="1" i="1" dirty="0" smtClean="0">
                <a:latin typeface="Times"/>
                <a:cs typeface="Times"/>
              </a:rPr>
              <a:t>CM</a:t>
            </a:r>
            <a:r>
              <a:rPr lang="en-US" b="1" dirty="0" smtClean="0">
                <a:latin typeface="Times"/>
                <a:cs typeface="Times"/>
              </a:rPr>
              <a:t> as well as on the scattering angle </a:t>
            </a:r>
            <a:r>
              <a:rPr lang="en-US" b="1" i="1" dirty="0" smtClean="0">
                <a:latin typeface="Times"/>
                <a:cs typeface="Times"/>
              </a:rPr>
              <a:t>θ</a:t>
            </a:r>
            <a:r>
              <a:rPr lang="en-US" b="1" dirty="0" smtClean="0">
                <a:latin typeface="Times"/>
                <a:cs typeface="Times"/>
              </a:rPr>
              <a:t>.</a:t>
            </a:r>
          </a:p>
          <a:p>
            <a:r>
              <a:rPr lang="en-US" b="1" dirty="0" smtClean="0">
                <a:latin typeface="Times"/>
                <a:cs typeface="Times"/>
              </a:rPr>
              <a:t>If the solute particles are small enough compared to the wavelength then the scattering is symmetrical with respect to the forward and backward scattering.</a:t>
            </a:r>
          </a:p>
          <a:p>
            <a:endParaRPr lang="en-US" b="1" dirty="0" smtClean="0">
              <a:latin typeface="Times"/>
              <a:cs typeface="Times"/>
            </a:endParaRPr>
          </a:p>
          <a:p>
            <a:r>
              <a:rPr lang="en-US" b="1" dirty="0" smtClean="0">
                <a:latin typeface="Times"/>
                <a:cs typeface="Times"/>
              </a:rPr>
              <a:t>This type of scattering is called </a:t>
            </a:r>
            <a:r>
              <a:rPr lang="en-US" sz="2000" b="1" u="sng" dirty="0" smtClean="0">
                <a:latin typeface="Times"/>
                <a:cs typeface="Times"/>
              </a:rPr>
              <a:t>Rayleigh Scattering</a:t>
            </a:r>
            <a:r>
              <a:rPr lang="en-US" b="1" dirty="0" smtClean="0">
                <a:latin typeface="Times"/>
                <a:cs typeface="Times"/>
              </a:rPr>
              <a:t>.</a:t>
            </a:r>
          </a:p>
          <a:p>
            <a:endParaRPr lang="en-US" b="1" dirty="0" smtClean="0">
              <a:latin typeface="Times"/>
              <a:cs typeface="Times"/>
            </a:endParaRPr>
          </a:p>
          <a:p>
            <a:r>
              <a:rPr lang="en-US" b="1" dirty="0" smtClean="0">
                <a:latin typeface="Times"/>
                <a:cs typeface="Times"/>
              </a:rPr>
              <a:t>We can define a quantity, the Rayleigh ratio (</a:t>
            </a:r>
            <a:r>
              <a:rPr lang="en-US" b="1" i="1" dirty="0" smtClean="0">
                <a:latin typeface="Times"/>
                <a:cs typeface="Times"/>
              </a:rPr>
              <a:t>R</a:t>
            </a:r>
            <a:r>
              <a:rPr lang="en-US" b="1" i="1" baseline="-25000" dirty="0" smtClean="0">
                <a:latin typeface="Times"/>
                <a:cs typeface="Times"/>
              </a:rPr>
              <a:t>θ</a:t>
            </a:r>
            <a:r>
              <a:rPr lang="en-US" b="1" dirty="0" smtClean="0">
                <a:latin typeface="Times"/>
                <a:cs typeface="Times"/>
              </a:rPr>
              <a:t>), which correct for the scattering angle (Eq 10):</a:t>
            </a:r>
          </a:p>
        </p:txBody>
      </p:sp>
      <p:graphicFrame>
        <p:nvGraphicFramePr>
          <p:cNvPr id="24578" name="Object 2"/>
          <p:cNvGraphicFramePr>
            <a:graphicFrameLocks noChangeAspect="1"/>
          </p:cNvGraphicFramePr>
          <p:nvPr/>
        </p:nvGraphicFramePr>
        <p:xfrm>
          <a:off x="3353103" y="2823688"/>
          <a:ext cx="2398914" cy="934314"/>
        </p:xfrm>
        <a:graphic>
          <a:graphicData uri="http://schemas.openxmlformats.org/presentationml/2006/ole">
            <p:oleObj spid="_x0000_s24578" name="Equation" r:id="rId3" imgW="1206500" imgH="469900" progId="Equation.3">
              <p:embed/>
            </p:oleObj>
          </a:graphicData>
        </a:graphic>
      </p:graphicFrame>
      <p:grpSp>
        <p:nvGrpSpPr>
          <p:cNvPr id="9" name="Group 8"/>
          <p:cNvGrpSpPr/>
          <p:nvPr/>
        </p:nvGrpSpPr>
        <p:grpSpPr>
          <a:xfrm>
            <a:off x="2532698" y="5686397"/>
            <a:ext cx="4074156" cy="857591"/>
            <a:chOff x="420022" y="5393333"/>
            <a:chExt cx="4074156" cy="857591"/>
          </a:xfrm>
        </p:grpSpPr>
        <p:sp>
          <p:nvSpPr>
            <p:cNvPr id="6" name="TextBox 5"/>
            <p:cNvSpPr txBox="1"/>
            <p:nvPr/>
          </p:nvSpPr>
          <p:spPr>
            <a:xfrm>
              <a:off x="420022" y="5626267"/>
              <a:ext cx="935549" cy="369332"/>
            </a:xfrm>
            <a:prstGeom prst="rect">
              <a:avLst/>
            </a:prstGeom>
            <a:noFill/>
          </p:spPr>
          <p:txBody>
            <a:bodyPr wrap="square" rtlCol="0">
              <a:spAutoFit/>
            </a:bodyPr>
            <a:lstStyle/>
            <a:p>
              <a:r>
                <a:rPr lang="en-US" b="1" dirty="0" smtClean="0">
                  <a:latin typeface="Times"/>
                  <a:cs typeface="Times"/>
                </a:rPr>
                <a:t>Where:</a:t>
              </a:r>
            </a:p>
          </p:txBody>
        </p:sp>
        <p:graphicFrame>
          <p:nvGraphicFramePr>
            <p:cNvPr id="24580" name="Object 4"/>
            <p:cNvGraphicFramePr>
              <a:graphicFrameLocks noChangeAspect="1"/>
            </p:cNvGraphicFramePr>
            <p:nvPr/>
          </p:nvGraphicFramePr>
          <p:xfrm>
            <a:off x="1817455" y="5393333"/>
            <a:ext cx="2676723" cy="857591"/>
          </p:xfrm>
          <a:graphic>
            <a:graphicData uri="http://schemas.openxmlformats.org/presentationml/2006/ole">
              <p:oleObj spid="_x0000_s24580" name="Equation" r:id="rId4" imgW="1308100" imgH="419100" progId="Equation.3">
                <p:embed/>
              </p:oleObj>
            </a:graphicData>
          </a:graphic>
        </p:graphicFrame>
      </p:grpSp>
      <p:grpSp>
        <p:nvGrpSpPr>
          <p:cNvPr id="13" name="Group 12"/>
          <p:cNvGrpSpPr/>
          <p:nvPr/>
        </p:nvGrpSpPr>
        <p:grpSpPr>
          <a:xfrm>
            <a:off x="398508" y="3770848"/>
            <a:ext cx="8331325" cy="1457777"/>
            <a:chOff x="398508" y="3770848"/>
            <a:chExt cx="8331325" cy="1457777"/>
          </a:xfrm>
        </p:grpSpPr>
        <p:sp>
          <p:nvSpPr>
            <p:cNvPr id="4" name="TextBox 3"/>
            <p:cNvSpPr txBox="1"/>
            <p:nvPr/>
          </p:nvSpPr>
          <p:spPr>
            <a:xfrm>
              <a:off x="414166" y="3770848"/>
              <a:ext cx="8315667" cy="369332"/>
            </a:xfrm>
            <a:prstGeom prst="rect">
              <a:avLst/>
            </a:prstGeom>
            <a:noFill/>
          </p:spPr>
          <p:txBody>
            <a:bodyPr wrap="square" rtlCol="0">
              <a:spAutoFit/>
            </a:bodyPr>
            <a:lstStyle/>
            <a:p>
              <a:r>
                <a:rPr lang="en-US" b="1" dirty="0" smtClean="0">
                  <a:latin typeface="Times"/>
                  <a:cs typeface="Times"/>
                </a:rPr>
                <a:t>Then, from Eq 9 we get Eq 11:</a:t>
              </a:r>
            </a:p>
          </p:txBody>
        </p:sp>
        <p:graphicFrame>
          <p:nvGraphicFramePr>
            <p:cNvPr id="24579" name="Object 3"/>
            <p:cNvGraphicFramePr>
              <a:graphicFrameLocks noChangeAspect="1"/>
            </p:cNvGraphicFramePr>
            <p:nvPr/>
          </p:nvGraphicFramePr>
          <p:xfrm>
            <a:off x="398508" y="4286250"/>
            <a:ext cx="4273550" cy="871538"/>
          </p:xfrm>
          <a:graphic>
            <a:graphicData uri="http://schemas.openxmlformats.org/presentationml/2006/ole">
              <p:oleObj spid="_x0000_s24579" name="Equation" r:id="rId5" imgW="2057400" imgH="419100" progId="Equation.3">
                <p:embed/>
              </p:oleObj>
            </a:graphicData>
          </a:graphic>
        </p:graphicFrame>
        <p:sp>
          <p:nvSpPr>
            <p:cNvPr id="10" name="TextBox 9"/>
            <p:cNvSpPr txBox="1"/>
            <p:nvPr/>
          </p:nvSpPr>
          <p:spPr>
            <a:xfrm>
              <a:off x="5284243" y="4563910"/>
              <a:ext cx="650962" cy="369332"/>
            </a:xfrm>
            <a:prstGeom prst="rect">
              <a:avLst/>
            </a:prstGeom>
            <a:noFill/>
          </p:spPr>
          <p:txBody>
            <a:bodyPr wrap="square" rtlCol="0">
              <a:spAutoFit/>
            </a:bodyPr>
            <a:lstStyle/>
            <a:p>
              <a:r>
                <a:rPr lang="en-US" b="1" dirty="0" smtClean="0">
                  <a:latin typeface="Times"/>
                  <a:cs typeface="Times"/>
                </a:rPr>
                <a:t>and:</a:t>
              </a:r>
            </a:p>
          </p:txBody>
        </p:sp>
        <p:graphicFrame>
          <p:nvGraphicFramePr>
            <p:cNvPr id="24581" name="Object 5"/>
            <p:cNvGraphicFramePr>
              <a:graphicFrameLocks noChangeAspect="1"/>
            </p:cNvGraphicFramePr>
            <p:nvPr/>
          </p:nvGraphicFramePr>
          <p:xfrm>
            <a:off x="6092083" y="4319467"/>
            <a:ext cx="1308609" cy="909158"/>
          </p:xfrm>
          <a:graphic>
            <a:graphicData uri="http://schemas.openxmlformats.org/presentationml/2006/ole">
              <p:oleObj spid="_x0000_s24581" name="Equation" r:id="rId6" imgW="584200" imgH="4064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317486"/>
            <a:ext cx="8315667" cy="2585323"/>
          </a:xfrm>
          <a:prstGeom prst="rect">
            <a:avLst/>
          </a:prstGeom>
          <a:noFill/>
        </p:spPr>
        <p:txBody>
          <a:bodyPr wrap="square" rtlCol="0">
            <a:spAutoFit/>
          </a:bodyPr>
          <a:lstStyle/>
          <a:p>
            <a:r>
              <a:rPr lang="en-US" b="1" dirty="0" smtClean="0">
                <a:latin typeface="Times"/>
                <a:cs typeface="Times"/>
              </a:rPr>
              <a:t>Eq 11 shows that light scattering measurements can be used to determine the molecular weight.</a:t>
            </a:r>
          </a:p>
          <a:p>
            <a:endParaRPr lang="en-US" b="1" dirty="0" smtClean="0">
              <a:latin typeface="Times"/>
              <a:cs typeface="Times"/>
            </a:endParaRPr>
          </a:p>
          <a:p>
            <a:r>
              <a:rPr lang="en-US" b="1" dirty="0" smtClean="0">
                <a:latin typeface="Times"/>
                <a:cs typeface="Times"/>
              </a:rPr>
              <a:t>However this equations assume that the macromolecules behave like an ideal solution where the solute molecules are entirely independent of each other.</a:t>
            </a:r>
          </a:p>
          <a:p>
            <a:r>
              <a:rPr lang="en-US" b="1" dirty="0" smtClean="0">
                <a:latin typeface="Times"/>
                <a:cs typeface="Times"/>
              </a:rPr>
              <a:t>This  is not the case with real solutions of macromolecules and the scattering will be modified. A precise calculation of the modification of the scattered light due to the non-ideality of the solution is complicated but leads only to a minor modification of Eq 11.</a:t>
            </a:r>
          </a:p>
        </p:txBody>
      </p:sp>
      <p:grpSp>
        <p:nvGrpSpPr>
          <p:cNvPr id="8" name="Group 7"/>
          <p:cNvGrpSpPr/>
          <p:nvPr/>
        </p:nvGrpSpPr>
        <p:grpSpPr>
          <a:xfrm>
            <a:off x="414166" y="2889706"/>
            <a:ext cx="8315667" cy="2689867"/>
            <a:chOff x="414166" y="2889706"/>
            <a:chExt cx="8315667" cy="2689867"/>
          </a:xfrm>
        </p:grpSpPr>
        <p:grpSp>
          <p:nvGrpSpPr>
            <p:cNvPr id="6" name="Group 5"/>
            <p:cNvGrpSpPr/>
            <p:nvPr/>
          </p:nvGrpSpPr>
          <p:grpSpPr>
            <a:xfrm>
              <a:off x="414166" y="2889706"/>
              <a:ext cx="8315667" cy="1814057"/>
              <a:chOff x="414166" y="2889706"/>
              <a:chExt cx="8315667" cy="1814057"/>
            </a:xfrm>
          </p:grpSpPr>
          <p:sp>
            <p:nvSpPr>
              <p:cNvPr id="3" name="TextBox 2"/>
              <p:cNvSpPr txBox="1"/>
              <p:nvPr/>
            </p:nvSpPr>
            <p:spPr>
              <a:xfrm>
                <a:off x="414166" y="2889706"/>
                <a:ext cx="8315667" cy="646331"/>
              </a:xfrm>
              <a:prstGeom prst="rect">
                <a:avLst/>
              </a:prstGeom>
              <a:noFill/>
            </p:spPr>
            <p:txBody>
              <a:bodyPr wrap="square" rtlCol="0">
                <a:spAutoFit/>
              </a:bodyPr>
              <a:lstStyle/>
              <a:p>
                <a:r>
                  <a:rPr lang="en-US" b="1" dirty="0" smtClean="0">
                    <a:latin typeface="Times"/>
                    <a:cs typeface="Times"/>
                  </a:rPr>
                  <a:t>The modification of Eq 11 that accounts for the non-ideality of the solution is a power series about </a:t>
                </a:r>
                <a:r>
                  <a:rPr lang="en-US" b="1" i="1" dirty="0" smtClean="0">
                    <a:latin typeface="Times"/>
                    <a:cs typeface="Times"/>
                  </a:rPr>
                  <a:t>C</a:t>
                </a:r>
                <a:r>
                  <a:rPr lang="en-US" b="1" dirty="0" smtClean="0">
                    <a:latin typeface="Times"/>
                    <a:cs typeface="Times"/>
                  </a:rPr>
                  <a:t> (Eq 12):</a:t>
                </a:r>
              </a:p>
            </p:txBody>
          </p:sp>
          <p:graphicFrame>
            <p:nvGraphicFramePr>
              <p:cNvPr id="25603" name="Object 3"/>
              <p:cNvGraphicFramePr>
                <a:graphicFrameLocks noChangeAspect="1"/>
              </p:cNvGraphicFramePr>
              <p:nvPr/>
            </p:nvGraphicFramePr>
            <p:xfrm>
              <a:off x="2535238" y="3773488"/>
              <a:ext cx="4064000" cy="930275"/>
            </p:xfrm>
            <a:graphic>
              <a:graphicData uri="http://schemas.openxmlformats.org/presentationml/2006/ole">
                <p:oleObj spid="_x0000_s25603" name="Equation" r:id="rId3" imgW="1778000" imgH="406400" progId="Equation.3">
                  <p:embed/>
                </p:oleObj>
              </a:graphicData>
            </a:graphic>
          </p:graphicFrame>
        </p:grpSp>
        <p:sp>
          <p:nvSpPr>
            <p:cNvPr id="7" name="TextBox 6"/>
            <p:cNvSpPr txBox="1"/>
            <p:nvPr/>
          </p:nvSpPr>
          <p:spPr>
            <a:xfrm>
              <a:off x="414166" y="4933242"/>
              <a:ext cx="8315667" cy="646331"/>
            </a:xfrm>
            <a:prstGeom prst="rect">
              <a:avLst/>
            </a:prstGeom>
            <a:noFill/>
          </p:spPr>
          <p:txBody>
            <a:bodyPr wrap="square" rtlCol="0">
              <a:spAutoFit/>
            </a:bodyPr>
            <a:lstStyle/>
            <a:p>
              <a:r>
                <a:rPr lang="en-US" b="1" dirty="0" smtClean="0">
                  <a:latin typeface="Times"/>
                  <a:cs typeface="Times"/>
                </a:rPr>
                <a:t>Where </a:t>
              </a:r>
              <a:r>
                <a:rPr lang="en-US" b="1" i="1" dirty="0" smtClean="0">
                  <a:latin typeface="Times"/>
                  <a:cs typeface="Times"/>
                </a:rPr>
                <a:t>B </a:t>
              </a:r>
              <a:r>
                <a:rPr lang="en-US" b="1" dirty="0" smtClean="0">
                  <a:latin typeface="Times"/>
                  <a:cs typeface="Times"/>
                </a:rPr>
                <a:t>is a measure of the non-ideality and is called </a:t>
              </a:r>
              <a:r>
                <a:rPr lang="en-US" b="1" u="sng" dirty="0" smtClean="0">
                  <a:latin typeface="Times"/>
                  <a:cs typeface="Times"/>
                </a:rPr>
                <a:t>The Second Virial Coefficient</a:t>
              </a:r>
              <a:r>
                <a:rPr lang="en-US" b="1" dirty="0" smtClean="0">
                  <a:latin typeface="Times"/>
                  <a:cs typeface="Times"/>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317486"/>
            <a:ext cx="8315667" cy="923330"/>
          </a:xfrm>
          <a:prstGeom prst="rect">
            <a:avLst/>
          </a:prstGeom>
          <a:noFill/>
        </p:spPr>
        <p:txBody>
          <a:bodyPr wrap="square" rtlCol="0">
            <a:spAutoFit/>
          </a:bodyPr>
          <a:lstStyle/>
          <a:p>
            <a:r>
              <a:rPr lang="en-US" b="1" dirty="0" smtClean="0">
                <a:latin typeface="Times"/>
                <a:cs typeface="Times"/>
              </a:rPr>
              <a:t>Because of the non-ideality of solution of macromolecules the scattering must be measured at several concentrations and the quantity </a:t>
            </a:r>
            <a:r>
              <a:rPr lang="en-US" b="1" i="1" dirty="0" smtClean="0">
                <a:latin typeface="Times"/>
                <a:cs typeface="Times"/>
              </a:rPr>
              <a:t>KC/R</a:t>
            </a:r>
            <a:r>
              <a:rPr lang="en-US" b="1" i="1" baseline="-25000" dirty="0" smtClean="0">
                <a:latin typeface="Times"/>
                <a:cs typeface="Times"/>
              </a:rPr>
              <a:t>θ</a:t>
            </a:r>
            <a:r>
              <a:rPr lang="en-US" b="1" dirty="0" smtClean="0">
                <a:latin typeface="Times"/>
                <a:cs typeface="Times"/>
              </a:rPr>
              <a:t> extrapolated to zero concentration.</a:t>
            </a:r>
          </a:p>
        </p:txBody>
      </p:sp>
      <p:pic>
        <p:nvPicPr>
          <p:cNvPr id="3" name="Picture 2" descr="Fig7c.tiff"/>
          <p:cNvPicPr>
            <a:picLocks noChangeAspect="1"/>
          </p:cNvPicPr>
          <p:nvPr/>
        </p:nvPicPr>
        <p:blipFill>
          <a:blip r:embed="rId2"/>
          <a:stretch>
            <a:fillRect/>
          </a:stretch>
        </p:blipFill>
        <p:spPr>
          <a:xfrm rot="16200000">
            <a:off x="2135530" y="1506978"/>
            <a:ext cx="4871979" cy="4534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7d.tiff"/>
          <p:cNvPicPr>
            <a:picLocks noChangeAspect="1"/>
          </p:cNvPicPr>
          <p:nvPr/>
        </p:nvPicPr>
        <p:blipFill>
          <a:blip r:embed="rId2"/>
          <a:stretch>
            <a:fillRect/>
          </a:stretch>
        </p:blipFill>
        <p:spPr>
          <a:xfrm rot="5400000">
            <a:off x="2646304" y="2564150"/>
            <a:ext cx="3861574" cy="4572550"/>
          </a:xfrm>
          <a:prstGeom prst="rect">
            <a:avLst/>
          </a:prstGeom>
        </p:spPr>
      </p:pic>
      <p:sp>
        <p:nvSpPr>
          <p:cNvPr id="3" name="TextBox 2"/>
          <p:cNvSpPr txBox="1"/>
          <p:nvPr/>
        </p:nvSpPr>
        <p:spPr>
          <a:xfrm>
            <a:off x="418307" y="317486"/>
            <a:ext cx="8315667" cy="2585323"/>
          </a:xfrm>
          <a:prstGeom prst="rect">
            <a:avLst/>
          </a:prstGeom>
          <a:noFill/>
        </p:spPr>
        <p:txBody>
          <a:bodyPr wrap="square" rtlCol="0">
            <a:spAutoFit/>
          </a:bodyPr>
          <a:lstStyle/>
          <a:p>
            <a:r>
              <a:rPr lang="en-US" b="1" dirty="0" smtClean="0">
                <a:latin typeface="Times"/>
                <a:cs typeface="Times"/>
              </a:rPr>
              <a:t>The measurement of </a:t>
            </a:r>
            <a:r>
              <a:rPr lang="en-US" b="1" i="1" dirty="0" smtClean="0">
                <a:latin typeface="Times"/>
                <a:cs typeface="Times"/>
              </a:rPr>
              <a:t>R</a:t>
            </a:r>
            <a:r>
              <a:rPr lang="en-US" b="1" i="1" baseline="-25000" dirty="0" smtClean="0">
                <a:latin typeface="Times"/>
                <a:cs typeface="Times"/>
              </a:rPr>
              <a:t>θ</a:t>
            </a:r>
            <a:r>
              <a:rPr lang="en-US" b="1" dirty="0" smtClean="0">
                <a:latin typeface="Times"/>
                <a:cs typeface="Times"/>
              </a:rPr>
              <a:t> is usually carried out in a photometer equipped with a laser that provide a well collimated monochromatic beam. The intensity of the light scattered at a given angle </a:t>
            </a:r>
            <a:r>
              <a:rPr lang="en-US" b="1" i="1" dirty="0" smtClean="0">
                <a:latin typeface="Times"/>
                <a:cs typeface="Times"/>
              </a:rPr>
              <a:t>θ</a:t>
            </a:r>
            <a:r>
              <a:rPr lang="en-US" b="1" dirty="0" smtClean="0">
                <a:latin typeface="Times"/>
                <a:cs typeface="Times"/>
              </a:rPr>
              <a:t> is compared to the intensity of the incident light.</a:t>
            </a:r>
          </a:p>
          <a:p>
            <a:r>
              <a:rPr lang="en-US" b="1" dirty="0" smtClean="0">
                <a:latin typeface="Times"/>
                <a:cs typeface="Times"/>
              </a:rPr>
              <a:t>The solutions must be scrupulously clean because small amount of dust particles will contribute significantly to the scattering (</a:t>
            </a:r>
            <a:r>
              <a:rPr lang="en-US" b="1" i="1" dirty="0" smtClean="0">
                <a:latin typeface="Times"/>
                <a:cs typeface="Times"/>
              </a:rPr>
              <a:t>M</a:t>
            </a:r>
            <a:r>
              <a:rPr lang="en-US" b="1" i="1" baseline="-25000" dirty="0" smtClean="0">
                <a:latin typeface="Times"/>
                <a:cs typeface="Times"/>
              </a:rPr>
              <a:t>app</a:t>
            </a:r>
            <a:r>
              <a:rPr lang="en-US" b="1" dirty="0" smtClean="0">
                <a:latin typeface="Times"/>
                <a:cs typeface="Times"/>
              </a:rPr>
              <a:t>).</a:t>
            </a:r>
          </a:p>
          <a:p>
            <a:r>
              <a:rPr lang="en-US" b="1" dirty="0" smtClean="0">
                <a:latin typeface="Times"/>
                <a:cs typeface="Times"/>
              </a:rPr>
              <a:t>In addition, calculations of the molecular weight requires a knowledge of </a:t>
            </a:r>
            <a:r>
              <a:rPr lang="en-US" b="1" i="1" dirty="0" smtClean="0">
                <a:latin typeface="Times"/>
                <a:cs typeface="Times"/>
              </a:rPr>
              <a:t>dn/dC</a:t>
            </a:r>
            <a:r>
              <a:rPr lang="en-US" b="1" dirty="0" smtClean="0">
                <a:latin typeface="Times"/>
                <a:cs typeface="Times"/>
              </a:rPr>
              <a:t>. Since the difference in refractive index between dilute solution and pure solvent is very small, a differential refractometer which directly measures the small difference </a:t>
            </a:r>
            <a:r>
              <a:rPr lang="en-US" b="1" i="1" dirty="0" smtClean="0">
                <a:latin typeface="Times"/>
                <a:cs typeface="Times"/>
              </a:rPr>
              <a:t>n – n</a:t>
            </a:r>
            <a:r>
              <a:rPr lang="en-US" b="1" i="1" baseline="-25000" dirty="0" smtClean="0">
                <a:latin typeface="Times"/>
                <a:cs typeface="Times"/>
              </a:rPr>
              <a:t>0</a:t>
            </a:r>
            <a:r>
              <a:rPr lang="en-US" b="1" dirty="0" smtClean="0">
                <a:latin typeface="Times"/>
                <a:cs typeface="Times"/>
              </a:rPr>
              <a:t> is commonly used.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689183" y="349525"/>
            <a:ext cx="1818012" cy="461665"/>
          </a:xfrm>
          <a:prstGeom prst="rect">
            <a:avLst/>
          </a:prstGeom>
          <a:noFill/>
        </p:spPr>
        <p:txBody>
          <a:bodyPr wrap="square" rtlCol="0">
            <a:spAutoFit/>
          </a:bodyPr>
          <a:lstStyle/>
          <a:p>
            <a:r>
              <a:rPr lang="en-US" sz="2400" b="1" u="sng" dirty="0" smtClean="0">
                <a:latin typeface="Times"/>
                <a:cs typeface="Times"/>
              </a:rPr>
              <a:t>SEC-MALS</a:t>
            </a:r>
            <a:endParaRPr lang="en-US" sz="2400" b="1" u="sng" dirty="0">
              <a:latin typeface="Times"/>
              <a:cs typeface="Times"/>
            </a:endParaRPr>
          </a:p>
        </p:txBody>
      </p:sp>
      <p:sp>
        <p:nvSpPr>
          <p:cNvPr id="4" name="TextBox 3"/>
          <p:cNvSpPr txBox="1"/>
          <p:nvPr/>
        </p:nvSpPr>
        <p:spPr>
          <a:xfrm>
            <a:off x="418307" y="1051729"/>
            <a:ext cx="8315667" cy="1200329"/>
          </a:xfrm>
          <a:prstGeom prst="rect">
            <a:avLst/>
          </a:prstGeom>
          <a:noFill/>
        </p:spPr>
        <p:txBody>
          <a:bodyPr wrap="square" rtlCol="0">
            <a:spAutoFit/>
          </a:bodyPr>
          <a:lstStyle/>
          <a:p>
            <a:r>
              <a:rPr lang="en-US" b="1" dirty="0" smtClean="0">
                <a:latin typeface="Times"/>
                <a:cs typeface="Times"/>
              </a:rPr>
              <a:t>Classical light scattering as described by Rayleigh theory applies only to molecules that have a radius of gyration (</a:t>
            </a:r>
            <a:r>
              <a:rPr lang="en-US" b="1" i="1" dirty="0" err="1" smtClean="0">
                <a:latin typeface="Times"/>
                <a:cs typeface="Times"/>
              </a:rPr>
              <a:t>s</a:t>
            </a:r>
            <a:r>
              <a:rPr lang="en-US" b="1" dirty="0" smtClean="0">
                <a:latin typeface="Times"/>
                <a:cs typeface="Times"/>
              </a:rPr>
              <a:t>) smaller than </a:t>
            </a:r>
            <a:r>
              <a:rPr lang="en-US" b="1" i="1" dirty="0" smtClean="0">
                <a:latin typeface="Times"/>
                <a:cs typeface="Times"/>
              </a:rPr>
              <a:t>λ/20</a:t>
            </a:r>
            <a:r>
              <a:rPr lang="en-US" b="1" dirty="0" smtClean="0">
                <a:latin typeface="Times"/>
                <a:cs typeface="Times"/>
              </a:rPr>
              <a:t>. </a:t>
            </a:r>
          </a:p>
          <a:p>
            <a:r>
              <a:rPr lang="en-US" b="1" dirty="0" smtClean="0">
                <a:latin typeface="Times"/>
                <a:cs typeface="Times"/>
              </a:rPr>
              <a:t>Several theoretical approaches have been used to deal with the limitations of Rayleigh theory (</a:t>
            </a:r>
            <a:r>
              <a:rPr lang="en-US" b="1" dirty="0" err="1" smtClean="0">
                <a:latin typeface="Times"/>
                <a:cs typeface="Times"/>
              </a:rPr>
              <a:t>Gans</a:t>
            </a:r>
            <a:r>
              <a:rPr lang="en-US" b="1" dirty="0" smtClean="0">
                <a:latin typeface="Times"/>
                <a:cs typeface="Times"/>
              </a:rPr>
              <a:t>, </a:t>
            </a:r>
            <a:r>
              <a:rPr lang="en-US" b="1" dirty="0" err="1" smtClean="0">
                <a:latin typeface="Times"/>
                <a:cs typeface="Times"/>
              </a:rPr>
              <a:t>Debey</a:t>
            </a:r>
            <a:r>
              <a:rPr lang="en-US" b="1" dirty="0" smtClean="0">
                <a:latin typeface="Times"/>
                <a:cs typeface="Times"/>
              </a:rPr>
              <a:t>, </a:t>
            </a:r>
            <a:r>
              <a:rPr lang="en-US" b="1" dirty="0" err="1" smtClean="0">
                <a:latin typeface="Times"/>
                <a:cs typeface="Times"/>
              </a:rPr>
              <a:t>Zimm</a:t>
            </a:r>
            <a:r>
              <a:rPr lang="en-US" b="1" dirty="0" smtClean="0">
                <a:latin typeface="Times"/>
                <a:cs typeface="Times"/>
              </a:rPr>
              <a:t>).</a:t>
            </a:r>
          </a:p>
        </p:txBody>
      </p:sp>
      <p:grpSp>
        <p:nvGrpSpPr>
          <p:cNvPr id="8" name="Group 7"/>
          <p:cNvGrpSpPr/>
          <p:nvPr/>
        </p:nvGrpSpPr>
        <p:grpSpPr>
          <a:xfrm>
            <a:off x="190500" y="2389974"/>
            <a:ext cx="8543474" cy="4277508"/>
            <a:chOff x="190500" y="2389974"/>
            <a:chExt cx="8543474" cy="4277508"/>
          </a:xfrm>
        </p:grpSpPr>
        <p:sp>
          <p:nvSpPr>
            <p:cNvPr id="5" name="TextBox 4"/>
            <p:cNvSpPr txBox="1"/>
            <p:nvPr/>
          </p:nvSpPr>
          <p:spPr>
            <a:xfrm>
              <a:off x="418307" y="2389974"/>
              <a:ext cx="8315667" cy="1477328"/>
            </a:xfrm>
            <a:prstGeom prst="rect">
              <a:avLst/>
            </a:prstGeom>
            <a:noFill/>
          </p:spPr>
          <p:txBody>
            <a:bodyPr wrap="square" rtlCol="0">
              <a:spAutoFit/>
            </a:bodyPr>
            <a:lstStyle/>
            <a:p>
              <a:r>
                <a:rPr lang="en-US" b="1" dirty="0" smtClean="0">
                  <a:latin typeface="Times"/>
                  <a:cs typeface="Times"/>
                </a:rPr>
                <a:t>If a scattering particle is not small i.e. </a:t>
              </a:r>
              <a:r>
                <a:rPr lang="en-US" b="1" i="1" dirty="0" err="1" smtClean="0">
                  <a:latin typeface="Times"/>
                  <a:cs typeface="Times"/>
                </a:rPr>
                <a:t>s</a:t>
              </a:r>
              <a:r>
                <a:rPr lang="en-US" b="1" i="1" dirty="0" smtClean="0">
                  <a:latin typeface="Times"/>
                  <a:cs typeface="Times"/>
                </a:rPr>
                <a:t> &gt; λ/20 </a:t>
              </a:r>
              <a:r>
                <a:rPr lang="en-US" b="1" dirty="0" smtClean="0">
                  <a:latin typeface="Times"/>
                  <a:cs typeface="Times"/>
                </a:rPr>
                <a:t>then light scattered from different parts of the particle will reach the detector by traveling different path lengths. The difference in path lengths can lead to destructive interference that reduces the intensity of the scattered light. The net effect is that the scattering diagram for large particles is reduced in intensity compared to diagram for small particles.</a:t>
              </a:r>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898574" y="4153470"/>
              <a:ext cx="3835400" cy="2476500"/>
            </a:xfrm>
            <a:prstGeom prst="rect">
              <a:avLst/>
            </a:prstGeom>
          </p:spPr>
        </p:pic>
        <p:pic>
          <p:nvPicPr>
            <p:cNvPr id="7" name="Picture 6"/>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90500" y="4190982"/>
              <a:ext cx="4381500" cy="24765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278214"/>
            <a:ext cx="8315667" cy="923330"/>
          </a:xfrm>
          <a:prstGeom prst="rect">
            <a:avLst/>
          </a:prstGeom>
          <a:noFill/>
        </p:spPr>
        <p:txBody>
          <a:bodyPr wrap="square" rtlCol="0">
            <a:spAutoFit/>
          </a:bodyPr>
          <a:lstStyle/>
          <a:p>
            <a:r>
              <a:rPr lang="en-US" b="1" dirty="0" smtClean="0">
                <a:latin typeface="Times"/>
                <a:cs typeface="Times"/>
              </a:rPr>
              <a:t>From the scattering diagram it is clear that the amount of intensity reduction due to destructive interference depends on the scattering angle. However, at </a:t>
            </a:r>
            <a:r>
              <a:rPr lang="en-US" b="1" i="1" dirty="0" err="1" smtClean="0">
                <a:latin typeface="Times"/>
                <a:cs typeface="Times"/>
              </a:rPr>
              <a:t>θ</a:t>
            </a:r>
            <a:r>
              <a:rPr lang="en-US" b="1" i="1" dirty="0" smtClean="0">
                <a:latin typeface="Times"/>
                <a:cs typeface="Times"/>
              </a:rPr>
              <a:t> = zero</a:t>
            </a:r>
            <a:r>
              <a:rPr lang="en-US" b="1" dirty="0" smtClean="0">
                <a:latin typeface="Times"/>
                <a:cs typeface="Times"/>
              </a:rPr>
              <a:t> there is no destructive interference of the scattered light.</a:t>
            </a:r>
          </a:p>
        </p:txBody>
      </p:sp>
      <p:sp>
        <p:nvSpPr>
          <p:cNvPr id="3" name="TextBox 2"/>
          <p:cNvSpPr txBox="1"/>
          <p:nvPr/>
        </p:nvSpPr>
        <p:spPr>
          <a:xfrm>
            <a:off x="420622" y="1446574"/>
            <a:ext cx="8315667" cy="1754327"/>
          </a:xfrm>
          <a:prstGeom prst="rect">
            <a:avLst/>
          </a:prstGeom>
          <a:noFill/>
        </p:spPr>
        <p:txBody>
          <a:bodyPr wrap="square" rtlCol="0">
            <a:spAutoFit/>
          </a:bodyPr>
          <a:lstStyle/>
          <a:p>
            <a:r>
              <a:rPr lang="en-US" b="1" dirty="0" smtClean="0">
                <a:latin typeface="Times"/>
                <a:cs typeface="Times"/>
              </a:rPr>
              <a:t>Therefore, to correct for large particle scattering we need to measure the scattering at </a:t>
            </a:r>
            <a:r>
              <a:rPr lang="en-US" b="1" i="1" dirty="0" err="1" smtClean="0">
                <a:latin typeface="Times"/>
                <a:cs typeface="Times"/>
              </a:rPr>
              <a:t>θ</a:t>
            </a:r>
            <a:r>
              <a:rPr lang="en-US" b="1" i="1" dirty="0" smtClean="0">
                <a:latin typeface="Times"/>
                <a:cs typeface="Times"/>
              </a:rPr>
              <a:t> = zero</a:t>
            </a:r>
            <a:r>
              <a:rPr lang="en-US" b="1" dirty="0" smtClean="0">
                <a:latin typeface="Times"/>
                <a:cs typeface="Times"/>
              </a:rPr>
              <a:t>. Unfortunately this is not possible because the </a:t>
            </a:r>
            <a:r>
              <a:rPr lang="en-US" b="1" i="1" dirty="0" err="1" smtClean="0">
                <a:latin typeface="Times"/>
                <a:cs typeface="Times"/>
              </a:rPr>
              <a:t>θ</a:t>
            </a:r>
            <a:r>
              <a:rPr lang="en-US" b="1" dirty="0" smtClean="0">
                <a:latin typeface="Times"/>
                <a:cs typeface="Times"/>
              </a:rPr>
              <a:t> angle is the angle at which the incident light illuminates the particle and the transmitted light at this angle swamps the scattered light.</a:t>
            </a:r>
          </a:p>
          <a:p>
            <a:r>
              <a:rPr lang="en-US" b="1" dirty="0" smtClean="0">
                <a:latin typeface="Times"/>
                <a:cs typeface="Times"/>
              </a:rPr>
              <a:t>Because of that we have to measure the scattering at </a:t>
            </a:r>
            <a:r>
              <a:rPr lang="en-US" b="1" i="1" dirty="0" err="1" smtClean="0">
                <a:latin typeface="Times"/>
                <a:cs typeface="Times"/>
              </a:rPr>
              <a:t>θ</a:t>
            </a:r>
            <a:r>
              <a:rPr lang="en-US" b="1" i="1" dirty="0" smtClean="0">
                <a:latin typeface="Times"/>
                <a:cs typeface="Times"/>
              </a:rPr>
              <a:t> &gt; zero</a:t>
            </a:r>
            <a:r>
              <a:rPr lang="en-US" b="1" dirty="0" smtClean="0">
                <a:latin typeface="Times"/>
                <a:cs typeface="Times"/>
              </a:rPr>
              <a:t> and extrapolate the results to </a:t>
            </a:r>
            <a:r>
              <a:rPr lang="en-US" b="1" i="1" dirty="0" err="1" smtClean="0">
                <a:latin typeface="Times"/>
                <a:cs typeface="Times"/>
              </a:rPr>
              <a:t>θ</a:t>
            </a:r>
            <a:r>
              <a:rPr lang="en-US" b="1" i="1" dirty="0" smtClean="0">
                <a:latin typeface="Times"/>
                <a:cs typeface="Times"/>
              </a:rPr>
              <a:t> = zero</a:t>
            </a:r>
            <a:r>
              <a:rPr lang="en-US" b="1" dirty="0" smtClean="0">
                <a:latin typeface="Times"/>
                <a:cs typeface="Times"/>
              </a:rPr>
              <a:t>.</a:t>
            </a:r>
          </a:p>
        </p:txBody>
      </p:sp>
      <p:sp>
        <p:nvSpPr>
          <p:cNvPr id="4" name="TextBox 3"/>
          <p:cNvSpPr txBox="1"/>
          <p:nvPr/>
        </p:nvSpPr>
        <p:spPr>
          <a:xfrm>
            <a:off x="420622" y="3429588"/>
            <a:ext cx="8315667" cy="646331"/>
          </a:xfrm>
          <a:prstGeom prst="rect">
            <a:avLst/>
          </a:prstGeom>
          <a:noFill/>
        </p:spPr>
        <p:txBody>
          <a:bodyPr wrap="square" rtlCol="0">
            <a:spAutoFit/>
          </a:bodyPr>
          <a:lstStyle/>
          <a:p>
            <a:r>
              <a:rPr lang="en-US" b="1" dirty="0" smtClean="0">
                <a:latin typeface="Times"/>
                <a:cs typeface="Times"/>
              </a:rPr>
              <a:t>In order to do that we need to introduce a new extrapolation function, </a:t>
            </a:r>
            <a:r>
              <a:rPr lang="en-US" b="1" i="1" dirty="0" smtClean="0">
                <a:latin typeface="Times"/>
                <a:cs typeface="Times"/>
              </a:rPr>
              <a:t>P(θ)</a:t>
            </a:r>
            <a:r>
              <a:rPr lang="en-US" b="1" dirty="0" smtClean="0">
                <a:latin typeface="Times"/>
                <a:cs typeface="Times"/>
              </a:rPr>
              <a:t>, which is referred to as the ‘structure factor’ or ‘structure function’.</a:t>
            </a:r>
          </a:p>
        </p:txBody>
      </p:sp>
      <p:grpSp>
        <p:nvGrpSpPr>
          <p:cNvPr id="8" name="Group 7"/>
          <p:cNvGrpSpPr/>
          <p:nvPr/>
        </p:nvGrpSpPr>
        <p:grpSpPr>
          <a:xfrm>
            <a:off x="422937" y="4193873"/>
            <a:ext cx="8315667" cy="1915299"/>
            <a:chOff x="422937" y="4343958"/>
            <a:chExt cx="8315667" cy="1915299"/>
          </a:xfrm>
        </p:grpSpPr>
        <p:sp>
          <p:nvSpPr>
            <p:cNvPr id="5" name="TextBox 4"/>
            <p:cNvSpPr txBox="1"/>
            <p:nvPr/>
          </p:nvSpPr>
          <p:spPr>
            <a:xfrm>
              <a:off x="422937" y="4343958"/>
              <a:ext cx="8315667" cy="646331"/>
            </a:xfrm>
            <a:prstGeom prst="rect">
              <a:avLst/>
            </a:prstGeom>
            <a:noFill/>
          </p:spPr>
          <p:txBody>
            <a:bodyPr wrap="square" rtlCol="0">
              <a:spAutoFit/>
            </a:bodyPr>
            <a:lstStyle/>
            <a:p>
              <a:r>
                <a:rPr lang="en-US" b="1" i="1" dirty="0" smtClean="0">
                  <a:latin typeface="Times"/>
                  <a:cs typeface="Times"/>
                </a:rPr>
                <a:t>P(θ)</a:t>
              </a:r>
              <a:r>
                <a:rPr lang="en-US" b="1" dirty="0" smtClean="0">
                  <a:latin typeface="Times"/>
                  <a:cs typeface="Times"/>
                </a:rPr>
                <a:t> is the ratio of the actual scattering, </a:t>
              </a:r>
              <a:r>
                <a:rPr lang="en-US" b="1" i="1" dirty="0" err="1" smtClean="0">
                  <a:latin typeface="Times"/>
                  <a:cs typeface="Times"/>
                </a:rPr>
                <a:t>i</a:t>
              </a:r>
              <a:r>
                <a:rPr lang="en-US" b="1" i="1" baseline="-25000" dirty="0" err="1" smtClean="0">
                  <a:latin typeface="Times"/>
                  <a:cs typeface="Times"/>
                </a:rPr>
                <a:t>θ</a:t>
              </a:r>
              <a:r>
                <a:rPr lang="en-US" b="1" dirty="0" smtClean="0">
                  <a:latin typeface="Times"/>
                  <a:cs typeface="Times"/>
                </a:rPr>
                <a:t>, to the scattering that would occur off a much smaller particle ,</a:t>
              </a:r>
              <a:r>
                <a:rPr lang="en-US" b="1" i="1" dirty="0" smtClean="0">
                  <a:latin typeface="Times"/>
                  <a:cs typeface="Times"/>
                </a:rPr>
                <a:t>i</a:t>
              </a:r>
              <a:r>
                <a:rPr lang="en-US" b="1" i="1" baseline="30000" dirty="0" smtClean="0">
                  <a:latin typeface="Times"/>
                  <a:cs typeface="Times"/>
                </a:rPr>
                <a:t>0</a:t>
              </a:r>
              <a:r>
                <a:rPr lang="en-US" b="1" i="1" baseline="-25000" dirty="0" smtClean="0">
                  <a:latin typeface="Times"/>
                  <a:cs typeface="Times"/>
                </a:rPr>
                <a:t>θ </a:t>
              </a:r>
              <a:r>
                <a:rPr lang="en-US" b="1" dirty="0" smtClean="0">
                  <a:latin typeface="Times"/>
                  <a:cs typeface="Times"/>
                </a:rPr>
                <a:t> (</a:t>
              </a:r>
              <a:r>
                <a:rPr lang="en-US" b="1" dirty="0" err="1" smtClean="0">
                  <a:latin typeface="Times"/>
                  <a:cs typeface="Times"/>
                </a:rPr>
                <a:t>Eq</a:t>
              </a:r>
              <a:r>
                <a:rPr lang="en-US" b="1" dirty="0" smtClean="0">
                  <a:latin typeface="Times"/>
                  <a:cs typeface="Times"/>
                </a:rPr>
                <a:t> 13).</a:t>
              </a:r>
              <a:endParaRPr lang="en-US" b="1" baseline="-25000" dirty="0" smtClean="0">
                <a:latin typeface="Times"/>
                <a:cs typeface="Times"/>
              </a:endParaRPr>
            </a:p>
          </p:txBody>
        </p:sp>
        <p:graphicFrame>
          <p:nvGraphicFramePr>
            <p:cNvPr id="29698" name="Object 2"/>
            <p:cNvGraphicFramePr>
              <a:graphicFrameLocks noChangeAspect="1"/>
            </p:cNvGraphicFramePr>
            <p:nvPr/>
          </p:nvGraphicFramePr>
          <p:xfrm>
            <a:off x="3378804" y="5273965"/>
            <a:ext cx="2370859" cy="985292"/>
          </p:xfrm>
          <a:graphic>
            <a:graphicData uri="http://schemas.openxmlformats.org/presentationml/2006/ole">
              <p:oleObj spid="_x0000_s29698" name="Equation" r:id="rId3" imgW="977900" imgH="406400" progId="Equation.3">
                <p:embed/>
              </p:oleObj>
            </a:graphicData>
          </a:graphic>
        </p:graphicFrame>
      </p:grpSp>
      <p:sp>
        <p:nvSpPr>
          <p:cNvPr id="9" name="TextBox 8"/>
          <p:cNvSpPr txBox="1"/>
          <p:nvPr/>
        </p:nvSpPr>
        <p:spPr>
          <a:xfrm>
            <a:off x="434482" y="6237338"/>
            <a:ext cx="4922609" cy="369332"/>
          </a:xfrm>
          <a:prstGeom prst="rect">
            <a:avLst/>
          </a:prstGeom>
          <a:noFill/>
        </p:spPr>
        <p:txBody>
          <a:bodyPr wrap="square" rtlCol="0">
            <a:spAutoFit/>
          </a:bodyPr>
          <a:lstStyle/>
          <a:p>
            <a:r>
              <a:rPr lang="en-US" b="1" dirty="0" smtClean="0">
                <a:latin typeface="Times"/>
                <a:cs typeface="Times"/>
              </a:rPr>
              <a:t>At </a:t>
            </a:r>
            <a:r>
              <a:rPr lang="en-US" b="1" i="1" dirty="0" err="1" smtClean="0">
                <a:latin typeface="Times"/>
                <a:cs typeface="Times"/>
              </a:rPr>
              <a:t>θ</a:t>
            </a:r>
            <a:r>
              <a:rPr lang="en-US" b="1" i="1" dirty="0" smtClean="0">
                <a:latin typeface="Times"/>
                <a:cs typeface="Times"/>
              </a:rPr>
              <a:t> = zero</a:t>
            </a:r>
            <a:r>
              <a:rPr lang="en-US" b="1" dirty="0" smtClean="0">
                <a:latin typeface="Times"/>
                <a:cs typeface="Times"/>
              </a:rPr>
              <a:t> </a:t>
            </a:r>
            <a:r>
              <a:rPr lang="en-US" b="1" i="1" dirty="0" smtClean="0">
                <a:latin typeface="Times"/>
                <a:cs typeface="Times"/>
              </a:rPr>
              <a:t>P(θ) = 1</a:t>
            </a:r>
            <a:r>
              <a:rPr lang="en-US" b="1" dirty="0" smtClean="0">
                <a:latin typeface="Times"/>
                <a:cs typeface="Times"/>
              </a:rPr>
              <a:t> and </a:t>
            </a:r>
            <a:r>
              <a:rPr lang="en-US" b="1" i="1" dirty="0" smtClean="0">
                <a:latin typeface="Times"/>
                <a:cs typeface="Times"/>
              </a:rPr>
              <a:t>P(θ) &lt; 1</a:t>
            </a:r>
            <a:r>
              <a:rPr lang="en-US" b="1" dirty="0" smtClean="0">
                <a:latin typeface="Times"/>
                <a:cs typeface="Times"/>
              </a:rPr>
              <a:t> for all other </a:t>
            </a:r>
            <a:r>
              <a:rPr lang="en-US" b="1" i="1" dirty="0" err="1" smtClean="0">
                <a:latin typeface="Times"/>
                <a:cs typeface="Times"/>
              </a:rPr>
              <a:t>θ</a:t>
            </a:r>
            <a:endParaRPr lang="en-US" b="1" dirty="0" smtClean="0">
              <a:latin typeface="Times"/>
              <a:cs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418307" y="126281"/>
            <a:ext cx="8315667" cy="944494"/>
            <a:chOff x="418307" y="126281"/>
            <a:chExt cx="8315667" cy="944494"/>
          </a:xfrm>
        </p:grpSpPr>
        <p:sp>
          <p:nvSpPr>
            <p:cNvPr id="2" name="TextBox 1"/>
            <p:cNvSpPr txBox="1"/>
            <p:nvPr/>
          </p:nvSpPr>
          <p:spPr>
            <a:xfrm>
              <a:off x="418307" y="359029"/>
              <a:ext cx="8315667" cy="369332"/>
            </a:xfrm>
            <a:prstGeom prst="rect">
              <a:avLst/>
            </a:prstGeom>
            <a:noFill/>
          </p:spPr>
          <p:txBody>
            <a:bodyPr wrap="square" rtlCol="0">
              <a:spAutoFit/>
            </a:bodyPr>
            <a:lstStyle/>
            <a:p>
              <a:r>
                <a:rPr lang="en-US" b="1" dirty="0" smtClean="0">
                  <a:latin typeface="Times"/>
                  <a:cs typeface="Times"/>
                </a:rPr>
                <a:t>From </a:t>
              </a:r>
              <a:r>
                <a:rPr lang="en-US" b="1" dirty="0" err="1" smtClean="0">
                  <a:latin typeface="Times"/>
                  <a:cs typeface="Times"/>
                </a:rPr>
                <a:t>Eq</a:t>
              </a:r>
              <a:r>
                <a:rPr lang="en-US" b="1" dirty="0" smtClean="0">
                  <a:latin typeface="Times"/>
                  <a:cs typeface="Times"/>
                </a:rPr>
                <a:t> 11 it can be shown that (</a:t>
              </a:r>
              <a:r>
                <a:rPr lang="en-US" b="1" dirty="0" err="1" smtClean="0">
                  <a:latin typeface="Times"/>
                  <a:cs typeface="Times"/>
                </a:rPr>
                <a:t>Eq</a:t>
              </a:r>
              <a:r>
                <a:rPr lang="en-US" b="1" dirty="0" smtClean="0">
                  <a:latin typeface="Times"/>
                  <a:cs typeface="Times"/>
                </a:rPr>
                <a:t> 14):</a:t>
              </a:r>
            </a:p>
          </p:txBody>
        </p:sp>
        <p:graphicFrame>
          <p:nvGraphicFramePr>
            <p:cNvPr id="30722" name="Object 2"/>
            <p:cNvGraphicFramePr>
              <a:graphicFrameLocks noChangeAspect="1"/>
            </p:cNvGraphicFramePr>
            <p:nvPr/>
          </p:nvGraphicFramePr>
          <p:xfrm>
            <a:off x="5010150" y="126281"/>
            <a:ext cx="1974850" cy="944494"/>
          </p:xfrm>
          <a:graphic>
            <a:graphicData uri="http://schemas.openxmlformats.org/presentationml/2006/ole">
              <p:oleObj spid="_x0000_s30722" name="Equation" r:id="rId3" imgW="876300" imgH="419100" progId="Equation.3">
                <p:embed/>
              </p:oleObj>
            </a:graphicData>
          </a:graphic>
        </p:graphicFrame>
      </p:grpSp>
      <p:grpSp>
        <p:nvGrpSpPr>
          <p:cNvPr id="10" name="Group 9"/>
          <p:cNvGrpSpPr/>
          <p:nvPr/>
        </p:nvGrpSpPr>
        <p:grpSpPr>
          <a:xfrm>
            <a:off x="420622" y="1192584"/>
            <a:ext cx="8315667" cy="2121446"/>
            <a:chOff x="420622" y="1192584"/>
            <a:chExt cx="8315667" cy="2121446"/>
          </a:xfrm>
        </p:grpSpPr>
        <p:sp>
          <p:nvSpPr>
            <p:cNvPr id="4" name="TextBox 3"/>
            <p:cNvSpPr txBox="1"/>
            <p:nvPr/>
          </p:nvSpPr>
          <p:spPr>
            <a:xfrm>
              <a:off x="420622" y="1192584"/>
              <a:ext cx="8315667" cy="923330"/>
            </a:xfrm>
            <a:prstGeom prst="rect">
              <a:avLst/>
            </a:prstGeom>
            <a:noFill/>
          </p:spPr>
          <p:txBody>
            <a:bodyPr wrap="square" rtlCol="0">
              <a:spAutoFit/>
            </a:bodyPr>
            <a:lstStyle/>
            <a:p>
              <a:r>
                <a:rPr lang="en-US" b="1" dirty="0" smtClean="0">
                  <a:latin typeface="Times"/>
                  <a:cs typeface="Times"/>
                </a:rPr>
                <a:t>To use this equation we need some information about </a:t>
              </a:r>
              <a:r>
                <a:rPr lang="en-US" b="1" i="1" dirty="0" smtClean="0">
                  <a:latin typeface="Times"/>
                  <a:cs typeface="Times"/>
                </a:rPr>
                <a:t>P(θ)</a:t>
              </a:r>
              <a:r>
                <a:rPr lang="en-US" b="1" dirty="0" smtClean="0">
                  <a:latin typeface="Times"/>
                  <a:cs typeface="Times"/>
                </a:rPr>
                <a:t>. Fortunately this information can be derived from theoretical analysis of large-particle scattering (</a:t>
              </a:r>
              <a:r>
                <a:rPr lang="en-US" b="1" dirty="0" err="1" smtClean="0">
                  <a:latin typeface="Times"/>
                  <a:cs typeface="Times"/>
                </a:rPr>
                <a:t>Eq</a:t>
              </a:r>
              <a:r>
                <a:rPr lang="en-US" b="1" dirty="0" smtClean="0">
                  <a:latin typeface="Times"/>
                  <a:cs typeface="Times"/>
                </a:rPr>
                <a:t> 15):</a:t>
              </a:r>
            </a:p>
          </p:txBody>
        </p:sp>
        <p:graphicFrame>
          <p:nvGraphicFramePr>
            <p:cNvPr id="30723" name="Object 3"/>
            <p:cNvGraphicFramePr>
              <a:graphicFrameLocks noChangeAspect="1"/>
            </p:cNvGraphicFramePr>
            <p:nvPr/>
          </p:nvGraphicFramePr>
          <p:xfrm>
            <a:off x="2586775" y="2023553"/>
            <a:ext cx="3972088" cy="874359"/>
          </p:xfrm>
          <a:graphic>
            <a:graphicData uri="http://schemas.openxmlformats.org/presentationml/2006/ole">
              <p:oleObj spid="_x0000_s30723" name="Equation" r:id="rId4" imgW="2019300" imgH="444500" progId="Equation.3">
                <p:embed/>
              </p:oleObj>
            </a:graphicData>
          </a:graphic>
        </p:graphicFrame>
        <p:sp>
          <p:nvSpPr>
            <p:cNvPr id="6" name="TextBox 5"/>
            <p:cNvSpPr txBox="1"/>
            <p:nvPr/>
          </p:nvSpPr>
          <p:spPr>
            <a:xfrm>
              <a:off x="420622" y="2944698"/>
              <a:ext cx="8315667" cy="369332"/>
            </a:xfrm>
            <a:prstGeom prst="rect">
              <a:avLst/>
            </a:prstGeom>
            <a:noFill/>
          </p:spPr>
          <p:txBody>
            <a:bodyPr wrap="square" rtlCol="0">
              <a:spAutoFit/>
            </a:bodyPr>
            <a:lstStyle/>
            <a:p>
              <a:r>
                <a:rPr lang="en-US" b="1" dirty="0" smtClean="0">
                  <a:latin typeface="Times"/>
                  <a:cs typeface="Times"/>
                </a:rPr>
                <a:t>Where &lt;</a:t>
              </a:r>
              <a:r>
                <a:rPr lang="en-US" b="1" i="1" dirty="0" smtClean="0">
                  <a:latin typeface="Times"/>
                  <a:cs typeface="Times"/>
                </a:rPr>
                <a:t>s</a:t>
              </a:r>
              <a:r>
                <a:rPr lang="en-US" b="1" i="1" baseline="30000" dirty="0" smtClean="0">
                  <a:latin typeface="Times"/>
                  <a:cs typeface="Times"/>
                </a:rPr>
                <a:t>2</a:t>
              </a:r>
              <a:r>
                <a:rPr lang="en-US" b="1" dirty="0" smtClean="0">
                  <a:latin typeface="Times"/>
                  <a:cs typeface="Times"/>
                </a:rPr>
                <a:t>&gt; is the mean-squared radius of gyration.</a:t>
              </a:r>
            </a:p>
          </p:txBody>
        </p:sp>
      </p:grpSp>
      <p:grpSp>
        <p:nvGrpSpPr>
          <p:cNvPr id="11" name="Group 10"/>
          <p:cNvGrpSpPr/>
          <p:nvPr/>
        </p:nvGrpSpPr>
        <p:grpSpPr>
          <a:xfrm>
            <a:off x="420622" y="3429588"/>
            <a:ext cx="8315667" cy="1950586"/>
            <a:chOff x="420622" y="3429588"/>
            <a:chExt cx="8315667" cy="1950586"/>
          </a:xfrm>
        </p:grpSpPr>
        <p:sp>
          <p:nvSpPr>
            <p:cNvPr id="7" name="TextBox 6"/>
            <p:cNvSpPr txBox="1"/>
            <p:nvPr/>
          </p:nvSpPr>
          <p:spPr>
            <a:xfrm>
              <a:off x="420622" y="3429588"/>
              <a:ext cx="8315667" cy="923330"/>
            </a:xfrm>
            <a:prstGeom prst="rect">
              <a:avLst/>
            </a:prstGeom>
            <a:noFill/>
          </p:spPr>
          <p:txBody>
            <a:bodyPr wrap="square" rtlCol="0">
              <a:spAutoFit/>
            </a:bodyPr>
            <a:lstStyle/>
            <a:p>
              <a:r>
                <a:rPr lang="en-US" b="1" dirty="0" smtClean="0">
                  <a:latin typeface="Times"/>
                  <a:cs typeface="Times"/>
                </a:rPr>
                <a:t>We can now write an expression that describes the scattering from large particles in non-ideal solutions (</a:t>
              </a:r>
              <a:r>
                <a:rPr lang="en-US" b="1" dirty="0" err="1" smtClean="0">
                  <a:latin typeface="Times"/>
                  <a:cs typeface="Times"/>
                </a:rPr>
                <a:t>Eq</a:t>
              </a:r>
              <a:r>
                <a:rPr lang="en-US" b="1" dirty="0" smtClean="0">
                  <a:latin typeface="Times"/>
                  <a:cs typeface="Times"/>
                </a:rPr>
                <a:t> 16). This equation is the basis for light scattering measurements.</a:t>
              </a:r>
            </a:p>
          </p:txBody>
        </p:sp>
        <p:graphicFrame>
          <p:nvGraphicFramePr>
            <p:cNvPr id="30724" name="Object 4"/>
            <p:cNvGraphicFramePr>
              <a:graphicFrameLocks noChangeAspect="1"/>
            </p:cNvGraphicFramePr>
            <p:nvPr/>
          </p:nvGraphicFramePr>
          <p:xfrm>
            <a:off x="1842094" y="4560728"/>
            <a:ext cx="5440211" cy="819446"/>
          </p:xfrm>
          <a:graphic>
            <a:graphicData uri="http://schemas.openxmlformats.org/presentationml/2006/ole">
              <p:oleObj spid="_x0000_s30724" name="Equation" r:id="rId5" imgW="3035300" imgH="4572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278214"/>
            <a:ext cx="8315667" cy="923330"/>
          </a:xfrm>
          <a:prstGeom prst="rect">
            <a:avLst/>
          </a:prstGeom>
          <a:noFill/>
        </p:spPr>
        <p:txBody>
          <a:bodyPr wrap="square" rtlCol="0">
            <a:spAutoFit/>
          </a:bodyPr>
          <a:lstStyle/>
          <a:p>
            <a:r>
              <a:rPr lang="en-US" b="1" dirty="0" smtClean="0">
                <a:latin typeface="Times"/>
                <a:cs typeface="Times"/>
              </a:rPr>
              <a:t>Since the concentration used in SEC-MALS is small (1 – 5 mg/ml) and the sample is further diluted as it passes through the column, the term </a:t>
            </a:r>
            <a:r>
              <a:rPr lang="en-US" b="1" i="1" dirty="0" smtClean="0">
                <a:latin typeface="Times"/>
                <a:cs typeface="Times"/>
              </a:rPr>
              <a:t>2BC</a:t>
            </a:r>
            <a:r>
              <a:rPr lang="en-US" b="1" dirty="0" smtClean="0">
                <a:latin typeface="Times"/>
                <a:cs typeface="Times"/>
              </a:rPr>
              <a:t> becomes negligible, </a:t>
            </a:r>
            <a:r>
              <a:rPr lang="en-US" b="1" dirty="0" err="1" smtClean="0">
                <a:latin typeface="Times"/>
                <a:cs typeface="Times"/>
              </a:rPr>
              <a:t>Eq</a:t>
            </a:r>
            <a:r>
              <a:rPr lang="en-US" b="1" dirty="0" smtClean="0">
                <a:latin typeface="Times"/>
                <a:cs typeface="Times"/>
              </a:rPr>
              <a:t> 16 simplifies to </a:t>
            </a:r>
            <a:r>
              <a:rPr lang="en-US" b="1" dirty="0" err="1" smtClean="0">
                <a:latin typeface="Times"/>
                <a:cs typeface="Times"/>
              </a:rPr>
              <a:t>Eq</a:t>
            </a:r>
            <a:r>
              <a:rPr lang="en-US" b="1" dirty="0" smtClean="0">
                <a:latin typeface="Times"/>
                <a:cs typeface="Times"/>
              </a:rPr>
              <a:t> 17:</a:t>
            </a:r>
          </a:p>
        </p:txBody>
      </p:sp>
      <p:graphicFrame>
        <p:nvGraphicFramePr>
          <p:cNvPr id="31746" name="Object 2"/>
          <p:cNvGraphicFramePr>
            <a:graphicFrameLocks noChangeAspect="1"/>
          </p:cNvGraphicFramePr>
          <p:nvPr/>
        </p:nvGraphicFramePr>
        <p:xfrm>
          <a:off x="2356414" y="1236179"/>
          <a:ext cx="4513124" cy="912767"/>
        </p:xfrm>
        <a:graphic>
          <a:graphicData uri="http://schemas.openxmlformats.org/presentationml/2006/ole">
            <p:oleObj spid="_x0000_s31746" name="Equation" r:id="rId3" imgW="2260600" imgH="457200" progId="Equation.3">
              <p:embed/>
            </p:oleObj>
          </a:graphicData>
        </a:graphic>
      </p:graphicFrame>
      <p:grpSp>
        <p:nvGrpSpPr>
          <p:cNvPr id="6" name="Group 5"/>
          <p:cNvGrpSpPr/>
          <p:nvPr/>
        </p:nvGrpSpPr>
        <p:grpSpPr>
          <a:xfrm>
            <a:off x="420622" y="2231634"/>
            <a:ext cx="8315667" cy="4470084"/>
            <a:chOff x="420622" y="2231634"/>
            <a:chExt cx="8315667" cy="4470084"/>
          </a:xfrm>
        </p:grpSpPr>
        <p:sp>
          <p:nvSpPr>
            <p:cNvPr id="4" name="TextBox 3"/>
            <p:cNvSpPr txBox="1"/>
            <p:nvPr/>
          </p:nvSpPr>
          <p:spPr>
            <a:xfrm>
              <a:off x="420622" y="2231634"/>
              <a:ext cx="8315667" cy="1477328"/>
            </a:xfrm>
            <a:prstGeom prst="rect">
              <a:avLst/>
            </a:prstGeom>
            <a:noFill/>
          </p:spPr>
          <p:txBody>
            <a:bodyPr wrap="square" rtlCol="0">
              <a:spAutoFit/>
            </a:bodyPr>
            <a:lstStyle/>
            <a:p>
              <a:r>
                <a:rPr lang="en-US" b="1" dirty="0" smtClean="0">
                  <a:latin typeface="Times"/>
                  <a:cs typeface="Times"/>
                </a:rPr>
                <a:t>In SEC-MALS the differential refractive index detector measures the concentration of the sample, whereas the MALS detector measures simultaneously the light scattered at several angles.</a:t>
              </a:r>
            </a:p>
            <a:p>
              <a:r>
                <a:rPr lang="en-US" b="1" dirty="0" smtClean="0">
                  <a:latin typeface="Times"/>
                  <a:cs typeface="Times"/>
                </a:rPr>
                <a:t>A plot of </a:t>
              </a:r>
              <a:r>
                <a:rPr lang="en-US" b="1" i="1" dirty="0" smtClean="0">
                  <a:latin typeface="Times"/>
                  <a:cs typeface="Times"/>
                </a:rPr>
                <a:t>KC/R</a:t>
              </a:r>
              <a:r>
                <a:rPr lang="en-US" b="1" i="1" baseline="-25000" dirty="0" smtClean="0">
                  <a:latin typeface="Times"/>
                  <a:cs typeface="Times"/>
                </a:rPr>
                <a:t>θ</a:t>
              </a:r>
              <a:r>
                <a:rPr lang="en-US" b="1" dirty="0" smtClean="0">
                  <a:latin typeface="Times"/>
                  <a:cs typeface="Times"/>
                </a:rPr>
                <a:t> versus </a:t>
              </a:r>
              <a:r>
                <a:rPr lang="en-US" b="1" i="1" dirty="0" smtClean="0">
                  <a:latin typeface="Times"/>
                  <a:cs typeface="Times"/>
                </a:rPr>
                <a:t>sin</a:t>
              </a:r>
              <a:r>
                <a:rPr lang="en-US" b="1" i="1" baseline="30000" dirty="0" smtClean="0">
                  <a:latin typeface="Times"/>
                  <a:cs typeface="Times"/>
                </a:rPr>
                <a:t>2</a:t>
              </a:r>
              <a:r>
                <a:rPr lang="en-US" b="1" i="1" dirty="0" smtClean="0">
                  <a:latin typeface="Times"/>
                  <a:cs typeface="Times"/>
                </a:rPr>
                <a:t>(θ/2)</a:t>
              </a:r>
              <a:r>
                <a:rPr lang="en-US" b="1" dirty="0" smtClean="0">
                  <a:latin typeface="Times"/>
                  <a:cs typeface="Times"/>
                </a:rPr>
                <a:t> is used to calculate the molecular weight from the intercept at </a:t>
              </a:r>
              <a:r>
                <a:rPr lang="en-US" b="1" i="1" dirty="0" smtClean="0">
                  <a:latin typeface="Times"/>
                  <a:cs typeface="Times"/>
                </a:rPr>
                <a:t>sin</a:t>
              </a:r>
              <a:r>
                <a:rPr lang="en-US" b="1" i="1" baseline="30000" dirty="0" smtClean="0">
                  <a:latin typeface="Times"/>
                  <a:cs typeface="Times"/>
                </a:rPr>
                <a:t>2</a:t>
              </a:r>
              <a:r>
                <a:rPr lang="en-US" b="1" i="1" dirty="0" smtClean="0">
                  <a:latin typeface="Times"/>
                  <a:cs typeface="Times"/>
                </a:rPr>
                <a:t>(θ/2) = zero</a:t>
              </a:r>
              <a:r>
                <a:rPr lang="en-US" b="1" dirty="0" smtClean="0">
                  <a:latin typeface="Times"/>
                  <a:cs typeface="Times"/>
                </a:rPr>
                <a:t> and the radius of gyration from the slope.</a:t>
              </a:r>
            </a:p>
          </p:txBody>
        </p:sp>
        <p:pic>
          <p:nvPicPr>
            <p:cNvPr id="5" name="Picture 4" descr="Graph Molar Mass Vs radius.TIF"/>
            <p:cNvPicPr>
              <a:picLocks noChangeAspect="1"/>
            </p:cNvPicPr>
            <p:nvPr/>
          </p:nvPicPr>
          <p:blipFill>
            <a:blip r:embed="rId4"/>
            <a:srcRect l="24360" t="10150" r="37648" b="48905"/>
            <a:stretch>
              <a:fillRect/>
            </a:stretch>
          </p:blipFill>
          <p:spPr>
            <a:xfrm>
              <a:off x="2974371" y="3893682"/>
              <a:ext cx="3256947" cy="280803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a:blip r:embed="rId2"/>
          <a:srcRect b="9523"/>
          <a:stretch>
            <a:fillRect/>
          </a:stretch>
        </p:blipFill>
        <p:spPr>
          <a:xfrm>
            <a:off x="418306" y="1186214"/>
            <a:ext cx="4186225" cy="5304629"/>
          </a:xfrm>
          <a:prstGeom prst="rect">
            <a:avLst/>
          </a:prstGeom>
        </p:spPr>
      </p:pic>
      <p:sp>
        <p:nvSpPr>
          <p:cNvPr id="4" name="TextBox 3"/>
          <p:cNvSpPr txBox="1"/>
          <p:nvPr/>
        </p:nvSpPr>
        <p:spPr>
          <a:xfrm>
            <a:off x="3921086" y="338482"/>
            <a:ext cx="1302469" cy="461665"/>
          </a:xfrm>
          <a:prstGeom prst="rect">
            <a:avLst/>
          </a:prstGeom>
          <a:noFill/>
        </p:spPr>
        <p:txBody>
          <a:bodyPr wrap="square" rtlCol="0">
            <a:spAutoFit/>
          </a:bodyPr>
          <a:lstStyle/>
          <a:p>
            <a:r>
              <a:rPr lang="en-US" sz="2400" b="1" u="sng" dirty="0" smtClean="0">
                <a:latin typeface="Times"/>
                <a:cs typeface="Times"/>
              </a:rPr>
              <a:t>Practice</a:t>
            </a:r>
            <a:endParaRPr lang="en-US" sz="2400" b="1" u="sng" dirty="0">
              <a:latin typeface="Times"/>
              <a:cs typeface="Times"/>
            </a:endParaRPr>
          </a:p>
        </p:txBody>
      </p:sp>
      <p:sp>
        <p:nvSpPr>
          <p:cNvPr id="5" name="TextBox 4"/>
          <p:cNvSpPr txBox="1"/>
          <p:nvPr/>
        </p:nvSpPr>
        <p:spPr>
          <a:xfrm>
            <a:off x="418307" y="1051224"/>
            <a:ext cx="8315667" cy="369332"/>
          </a:xfrm>
          <a:prstGeom prst="rect">
            <a:avLst/>
          </a:prstGeom>
          <a:noFill/>
        </p:spPr>
        <p:txBody>
          <a:bodyPr wrap="square" rtlCol="0">
            <a:spAutoFit/>
          </a:bodyPr>
          <a:lstStyle/>
          <a:p>
            <a:r>
              <a:rPr lang="en-US" b="1" dirty="0" smtClean="0">
                <a:latin typeface="Times"/>
                <a:cs typeface="Times"/>
              </a:rPr>
              <a:t>Our SEC-MALS setup:</a:t>
            </a:r>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604532" y="1667271"/>
            <a:ext cx="3678030" cy="2558629"/>
          </a:xfrm>
          <a:prstGeom prst="rect">
            <a:avLst/>
          </a:prstGeom>
        </p:spPr>
      </p:pic>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2623" y="4367824"/>
            <a:ext cx="3999948" cy="2324531"/>
          </a:xfrm>
          <a:prstGeom prst="rect">
            <a:avLst/>
          </a:prstGeom>
        </p:spPr>
      </p:pic>
      <p:cxnSp>
        <p:nvCxnSpPr>
          <p:cNvPr id="9" name="Curved Connector 8"/>
          <p:cNvCxnSpPr/>
          <p:nvPr/>
        </p:nvCxnSpPr>
        <p:spPr>
          <a:xfrm flipV="1">
            <a:off x="3335129" y="2286000"/>
            <a:ext cx="2065135" cy="1939901"/>
          </a:xfrm>
          <a:prstGeom prst="curvedConnector3">
            <a:avLst>
              <a:gd name="adj1" fmla="val 50000"/>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5400000">
            <a:off x="3936997" y="3936994"/>
            <a:ext cx="2749826" cy="176709"/>
          </a:xfrm>
          <a:prstGeom prst="curvedConnector3">
            <a:avLst>
              <a:gd name="adj1" fmla="val 50000"/>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576931" y="1297939"/>
            <a:ext cx="1855315" cy="307777"/>
          </a:xfrm>
          <a:prstGeom prst="rect">
            <a:avLst/>
          </a:prstGeom>
          <a:noFill/>
        </p:spPr>
        <p:txBody>
          <a:bodyPr wrap="square" rtlCol="0">
            <a:spAutoFit/>
          </a:bodyPr>
          <a:lstStyle/>
          <a:p>
            <a:r>
              <a:rPr lang="en-US" sz="1400" b="1" dirty="0" smtClean="0">
                <a:latin typeface="Times"/>
                <a:cs typeface="Times"/>
              </a:rPr>
              <a:t>DAWN-HELEOS II</a:t>
            </a:r>
          </a:p>
        </p:txBody>
      </p:sp>
      <p:sp>
        <p:nvSpPr>
          <p:cNvPr id="16" name="TextBox 15"/>
          <p:cNvSpPr txBox="1"/>
          <p:nvPr/>
        </p:nvSpPr>
        <p:spPr>
          <a:xfrm>
            <a:off x="1168390" y="6384578"/>
            <a:ext cx="1316394" cy="307777"/>
          </a:xfrm>
          <a:prstGeom prst="rect">
            <a:avLst/>
          </a:prstGeom>
          <a:noFill/>
        </p:spPr>
        <p:txBody>
          <a:bodyPr wrap="square" rtlCol="0">
            <a:spAutoFit/>
          </a:bodyPr>
          <a:lstStyle/>
          <a:p>
            <a:r>
              <a:rPr lang="en-US" sz="1400" b="1" dirty="0" smtClean="0">
                <a:latin typeface="Times"/>
                <a:cs typeface="Times"/>
              </a:rPr>
              <a:t>AKTA-FPLC</a:t>
            </a:r>
          </a:p>
        </p:txBody>
      </p:sp>
      <p:sp>
        <p:nvSpPr>
          <p:cNvPr id="17" name="TextBox 16"/>
          <p:cNvSpPr txBox="1"/>
          <p:nvPr/>
        </p:nvSpPr>
        <p:spPr>
          <a:xfrm>
            <a:off x="5950207" y="4519457"/>
            <a:ext cx="1316394" cy="307777"/>
          </a:xfrm>
          <a:prstGeom prst="rect">
            <a:avLst/>
          </a:prstGeom>
          <a:noFill/>
        </p:spPr>
        <p:txBody>
          <a:bodyPr wrap="square" rtlCol="0">
            <a:spAutoFit/>
          </a:bodyPr>
          <a:lstStyle/>
          <a:p>
            <a:r>
              <a:rPr lang="en-US" sz="1400" b="1" dirty="0" err="1" smtClean="0">
                <a:latin typeface="Times"/>
                <a:cs typeface="Times"/>
              </a:rPr>
              <a:t>OptilabTrEX</a:t>
            </a:r>
            <a:endParaRPr lang="en-US" sz="1400" b="1" dirty="0" smtClean="0">
              <a:latin typeface="Times"/>
              <a:cs typeface="Time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7a.tiff"/>
          <p:cNvPicPr>
            <a:picLocks noChangeAspect="1"/>
          </p:cNvPicPr>
          <p:nvPr/>
        </p:nvPicPr>
        <p:blipFill>
          <a:blip r:embed="rId2"/>
          <a:stretch>
            <a:fillRect/>
          </a:stretch>
        </p:blipFill>
        <p:spPr>
          <a:xfrm rot="5400000">
            <a:off x="2705300" y="-99817"/>
            <a:ext cx="3728144" cy="7950188"/>
          </a:xfrm>
          <a:prstGeom prst="rect">
            <a:avLst/>
          </a:prstGeom>
        </p:spPr>
      </p:pic>
      <p:sp>
        <p:nvSpPr>
          <p:cNvPr id="3" name="TextBox 2"/>
          <p:cNvSpPr txBox="1"/>
          <p:nvPr/>
        </p:nvSpPr>
        <p:spPr>
          <a:xfrm>
            <a:off x="1964932" y="357540"/>
            <a:ext cx="5228490" cy="400110"/>
          </a:xfrm>
          <a:prstGeom prst="rect">
            <a:avLst/>
          </a:prstGeom>
          <a:noFill/>
        </p:spPr>
        <p:txBody>
          <a:bodyPr wrap="none" rtlCol="0">
            <a:spAutoFit/>
          </a:bodyPr>
          <a:lstStyle/>
          <a:p>
            <a:r>
              <a:rPr lang="en-US" sz="2000" b="1" u="sng" dirty="0" smtClean="0">
                <a:latin typeface="Times"/>
                <a:cs typeface="Times"/>
              </a:rPr>
              <a:t>Scattering of visible light by a single molecule.</a:t>
            </a:r>
            <a:endParaRPr lang="en-US" sz="2000" b="1" u="sng" dirty="0">
              <a:latin typeface="Times"/>
              <a:cs typeface="Times"/>
            </a:endParaRPr>
          </a:p>
        </p:txBody>
      </p:sp>
      <p:sp>
        <p:nvSpPr>
          <p:cNvPr id="4" name="TextBox 3"/>
          <p:cNvSpPr txBox="1"/>
          <p:nvPr/>
        </p:nvSpPr>
        <p:spPr>
          <a:xfrm>
            <a:off x="1007642" y="1052416"/>
            <a:ext cx="7122463" cy="923330"/>
          </a:xfrm>
          <a:prstGeom prst="rect">
            <a:avLst/>
          </a:prstGeom>
          <a:noFill/>
        </p:spPr>
        <p:txBody>
          <a:bodyPr wrap="none" rtlCol="0">
            <a:spAutoFit/>
          </a:bodyPr>
          <a:lstStyle/>
          <a:p>
            <a:r>
              <a:rPr lang="en-US" b="1" u="sng" dirty="0" smtClean="0">
                <a:latin typeface="Times"/>
                <a:cs typeface="Times"/>
              </a:rPr>
              <a:t>We begin by using a simple example.</a:t>
            </a:r>
          </a:p>
          <a:p>
            <a:pPr marL="342900" indent="-342900">
              <a:buFont typeface="+mj-lt"/>
              <a:buAutoNum type="arabicPeriod"/>
            </a:pPr>
            <a:r>
              <a:rPr lang="en-US" b="1" dirty="0" smtClean="0">
                <a:latin typeface="Times"/>
                <a:cs typeface="Times"/>
              </a:rPr>
              <a:t>The light is monochromatic (filters or laser).</a:t>
            </a:r>
          </a:p>
          <a:p>
            <a:pPr marL="342900" indent="-342900">
              <a:buFont typeface="+mj-lt"/>
              <a:buAutoNum type="arabicPeriod"/>
            </a:pPr>
            <a:r>
              <a:rPr lang="en-US" b="1" dirty="0" smtClean="0">
                <a:latin typeface="Times"/>
                <a:cs typeface="Times"/>
              </a:rPr>
              <a:t>The light is linearly polarised (we will remove this restriction later).</a:t>
            </a:r>
            <a:endParaRPr lang="en-US" b="1" dirty="0">
              <a:latin typeface="Times"/>
              <a:cs typeface="Times"/>
            </a:endParaRPr>
          </a:p>
        </p:txBody>
      </p:sp>
      <p:sp>
        <p:nvSpPr>
          <p:cNvPr id="5" name="TextBox 4"/>
          <p:cNvSpPr txBox="1"/>
          <p:nvPr/>
        </p:nvSpPr>
        <p:spPr>
          <a:xfrm>
            <a:off x="-12330" y="5653047"/>
            <a:ext cx="9144000" cy="1077218"/>
          </a:xfrm>
          <a:prstGeom prst="rect">
            <a:avLst/>
          </a:prstGeom>
          <a:noFill/>
        </p:spPr>
        <p:txBody>
          <a:bodyPr wrap="square" rtlCol="0">
            <a:spAutoFit/>
          </a:bodyPr>
          <a:lstStyle/>
          <a:p>
            <a:pPr marL="342900" indent="-342900">
              <a:buFont typeface="+mj-lt"/>
              <a:buAutoNum type="arabicPeriod"/>
            </a:pPr>
            <a:r>
              <a:rPr lang="en-US" sz="1600" b="1" dirty="0" smtClean="0">
                <a:latin typeface="Times"/>
                <a:cs typeface="Times"/>
              </a:rPr>
              <a:t>The light is propagated along the </a:t>
            </a:r>
            <a:r>
              <a:rPr lang="en-US" sz="1600" b="1" i="1" dirty="0" smtClean="0">
                <a:latin typeface="Times"/>
                <a:cs typeface="Times"/>
              </a:rPr>
              <a:t>x </a:t>
            </a:r>
            <a:r>
              <a:rPr lang="en-US" sz="1600" b="1" dirty="0" smtClean="0">
                <a:latin typeface="Times"/>
                <a:cs typeface="Times"/>
              </a:rPr>
              <a:t>axis and polarised with the electric vector, </a:t>
            </a:r>
            <a:r>
              <a:rPr lang="en-US" sz="1600" b="1" i="1" dirty="0" smtClean="0">
                <a:latin typeface="Times"/>
                <a:cs typeface="Times"/>
              </a:rPr>
              <a:t>E</a:t>
            </a:r>
            <a:r>
              <a:rPr lang="en-US" sz="1600" b="1" dirty="0" smtClean="0">
                <a:latin typeface="Times"/>
                <a:cs typeface="Times"/>
              </a:rPr>
              <a:t>, in the </a:t>
            </a:r>
            <a:r>
              <a:rPr lang="en-US" sz="1600" b="1" i="1" dirty="0">
                <a:latin typeface="Times"/>
                <a:cs typeface="Times"/>
              </a:rPr>
              <a:t>z</a:t>
            </a:r>
            <a:r>
              <a:rPr lang="en-US" sz="1600" b="1" i="1" dirty="0" smtClean="0">
                <a:latin typeface="Times"/>
                <a:cs typeface="Times"/>
              </a:rPr>
              <a:t> </a:t>
            </a:r>
            <a:r>
              <a:rPr lang="en-US" sz="1600" b="1" dirty="0" smtClean="0">
                <a:latin typeface="Times"/>
                <a:cs typeface="Times"/>
              </a:rPr>
              <a:t>direction.</a:t>
            </a:r>
          </a:p>
          <a:p>
            <a:pPr marL="342900" indent="-342900">
              <a:buFont typeface="+mj-lt"/>
              <a:buAutoNum type="arabicPeriod"/>
            </a:pPr>
            <a:r>
              <a:rPr lang="en-US" sz="1600" b="1" dirty="0" smtClean="0">
                <a:latin typeface="Times"/>
                <a:cs typeface="Times"/>
              </a:rPr>
              <a:t>The molecule is at </a:t>
            </a:r>
            <a:r>
              <a:rPr lang="en-US" sz="1600" b="1" i="1" dirty="0" smtClean="0">
                <a:latin typeface="Times"/>
                <a:cs typeface="Times"/>
              </a:rPr>
              <a:t>x </a:t>
            </a:r>
            <a:r>
              <a:rPr lang="en-US" sz="1600" b="1" dirty="0" smtClean="0">
                <a:latin typeface="Times"/>
                <a:cs typeface="Times"/>
              </a:rPr>
              <a:t>= 0, </a:t>
            </a:r>
            <a:r>
              <a:rPr lang="en-US" sz="1600" b="1" i="1" dirty="0" smtClean="0">
                <a:latin typeface="Times"/>
                <a:cs typeface="Times"/>
              </a:rPr>
              <a:t>y </a:t>
            </a:r>
            <a:r>
              <a:rPr lang="en-US" sz="1600" b="1" dirty="0" smtClean="0">
                <a:latin typeface="Times"/>
                <a:cs typeface="Times"/>
              </a:rPr>
              <a:t>= 0 and </a:t>
            </a:r>
            <a:r>
              <a:rPr lang="en-US" sz="1600" b="1" i="1" dirty="0" smtClean="0">
                <a:latin typeface="Times"/>
                <a:cs typeface="Times"/>
              </a:rPr>
              <a:t>z</a:t>
            </a:r>
            <a:r>
              <a:rPr lang="en-US" sz="1600" b="1" dirty="0" smtClean="0">
                <a:latin typeface="Times"/>
                <a:cs typeface="Times"/>
              </a:rPr>
              <a:t> = 0.</a:t>
            </a:r>
          </a:p>
          <a:p>
            <a:pPr marL="342900" indent="-342900">
              <a:buFont typeface="+mj-lt"/>
              <a:buAutoNum type="arabicPeriod"/>
            </a:pPr>
            <a:r>
              <a:rPr lang="en-US" sz="1600" b="1" dirty="0" smtClean="0">
                <a:latin typeface="Times"/>
                <a:cs typeface="Times"/>
              </a:rPr>
              <a:t>We assume that λ is so long that we can put the molecule at the origin without having to worry  about its size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08114" y="287125"/>
            <a:ext cx="2274982" cy="369332"/>
          </a:xfrm>
          <a:prstGeom prst="rect">
            <a:avLst/>
          </a:prstGeom>
          <a:noFill/>
        </p:spPr>
        <p:txBody>
          <a:bodyPr wrap="square" rtlCol="0">
            <a:spAutoFit/>
          </a:bodyPr>
          <a:lstStyle/>
          <a:p>
            <a:r>
              <a:rPr lang="en-US" b="1" dirty="0" smtClean="0">
                <a:latin typeface="Times"/>
                <a:cs typeface="Times"/>
              </a:rPr>
              <a:t>DAWN-HELEOS II</a:t>
            </a:r>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27385" y="775188"/>
            <a:ext cx="3007124" cy="2724100"/>
          </a:xfrm>
          <a:prstGeom prst="rect">
            <a:avLst/>
          </a:prstGeom>
        </p:spPr>
      </p:pic>
      <p:pic>
        <p:nvPicPr>
          <p:cNvPr id="4" name="Picture 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27385" y="3910220"/>
            <a:ext cx="4089400" cy="2781300"/>
          </a:xfrm>
          <a:prstGeom prst="rect">
            <a:avLst/>
          </a:prstGeom>
        </p:spPr>
      </p:pic>
      <p:pic>
        <p:nvPicPr>
          <p:cNvPr id="5" name="Picture 4"/>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593794" y="4439536"/>
            <a:ext cx="4472890" cy="2254727"/>
          </a:xfrm>
          <a:prstGeom prst="rect">
            <a:avLst/>
          </a:prstGeom>
        </p:spPr>
      </p:pic>
      <p:pic>
        <p:nvPicPr>
          <p:cNvPr id="12" name="Picture 11" descr="screen-capture.png"/>
          <p:cNvPicPr>
            <a:picLocks noChangeAspect="1"/>
          </p:cNvPicPr>
          <p:nvPr/>
        </p:nvPicPr>
        <p:blipFill>
          <a:blip r:embed="rId8"/>
          <a:stretch>
            <a:fillRect/>
          </a:stretch>
        </p:blipFill>
        <p:spPr>
          <a:xfrm>
            <a:off x="3732277" y="916576"/>
            <a:ext cx="2460145" cy="2506894"/>
          </a:xfrm>
          <a:prstGeom prst="rect">
            <a:avLst/>
          </a:prstGeom>
        </p:spPr>
      </p:pic>
      <p:sp>
        <p:nvSpPr>
          <p:cNvPr id="13" name="TextBox 12"/>
          <p:cNvSpPr txBox="1"/>
          <p:nvPr/>
        </p:nvSpPr>
        <p:spPr>
          <a:xfrm>
            <a:off x="4202086" y="3910220"/>
            <a:ext cx="3992176" cy="338554"/>
          </a:xfrm>
          <a:prstGeom prst="rect">
            <a:avLst/>
          </a:prstGeom>
          <a:noFill/>
        </p:spPr>
        <p:txBody>
          <a:bodyPr wrap="square" rtlCol="0">
            <a:spAutoFit/>
          </a:bodyPr>
          <a:lstStyle/>
          <a:p>
            <a:r>
              <a:rPr lang="en-US" sz="1600" b="1" dirty="0" smtClean="0">
                <a:latin typeface="Times"/>
                <a:cs typeface="Times"/>
              </a:rPr>
              <a:t>Our DAWN-HELEOS has only 8 detectors</a:t>
            </a:r>
            <a:endParaRPr lang="en-US" sz="1600" b="1" dirty="0" smtClean="0">
              <a:latin typeface="Times"/>
              <a:cs typeface="Times"/>
            </a:endParaRPr>
          </a:p>
        </p:txBody>
      </p:sp>
      <p:pic>
        <p:nvPicPr>
          <p:cNvPr id="14" name="Picture 13"/>
          <p:cNvPicPr>
            <a:picLocks noChangeAspect="1"/>
          </p:cNvPicPr>
          <p:nvPr/>
        </p:nvPicPr>
        <p:blipFill>
          <a:blip r:embed="rId9"/>
          <a:stretch>
            <a:fillRect/>
          </a:stretch>
        </p:blipFill>
        <p:spPr>
          <a:xfrm>
            <a:off x="5997434" y="1925433"/>
            <a:ext cx="2957996" cy="1669037"/>
          </a:xfrm>
          <a:prstGeom prst="rect">
            <a:avLst/>
          </a:prstGeom>
        </p:spPr>
      </p:pic>
      <p:sp>
        <p:nvSpPr>
          <p:cNvPr id="15" name="TextBox 14"/>
          <p:cNvSpPr txBox="1"/>
          <p:nvPr/>
        </p:nvSpPr>
        <p:spPr>
          <a:xfrm>
            <a:off x="2917952" y="289296"/>
            <a:ext cx="3995254" cy="584776"/>
          </a:xfrm>
          <a:prstGeom prst="rect">
            <a:avLst/>
          </a:prstGeom>
          <a:noFill/>
        </p:spPr>
        <p:txBody>
          <a:bodyPr wrap="square" rtlCol="0">
            <a:spAutoFit/>
          </a:bodyPr>
          <a:lstStyle/>
          <a:p>
            <a:r>
              <a:rPr lang="en-US" sz="1600" b="1" dirty="0" smtClean="0">
                <a:latin typeface="Times"/>
                <a:cs typeface="Times"/>
              </a:rPr>
              <a:t>Our instrument: polarised </a:t>
            </a:r>
            <a:r>
              <a:rPr lang="en-US" sz="1600" b="1" dirty="0" smtClean="0">
                <a:latin typeface="Times"/>
                <a:cs typeface="Times"/>
              </a:rPr>
              <a:t>Laser @ 664 nm (no temp control)</a:t>
            </a:r>
            <a:endParaRPr lang="en-US" sz="1600" b="1" dirty="0" smtClean="0">
              <a:latin typeface="Times"/>
              <a:cs typeface="Times"/>
            </a:endParaRPr>
          </a:p>
        </p:txBody>
      </p:sp>
      <p:sp>
        <p:nvSpPr>
          <p:cNvPr id="16" name="TextBox 15"/>
          <p:cNvSpPr txBox="1"/>
          <p:nvPr/>
        </p:nvSpPr>
        <p:spPr>
          <a:xfrm>
            <a:off x="7003984" y="1321357"/>
            <a:ext cx="1046669" cy="338554"/>
          </a:xfrm>
          <a:prstGeom prst="rect">
            <a:avLst/>
          </a:prstGeom>
          <a:noFill/>
        </p:spPr>
        <p:txBody>
          <a:bodyPr wrap="square" rtlCol="0">
            <a:spAutoFit/>
          </a:bodyPr>
          <a:lstStyle/>
          <a:p>
            <a:r>
              <a:rPr lang="en-US" sz="1600" b="1" dirty="0" smtClean="0">
                <a:latin typeface="Times"/>
                <a:cs typeface="Times"/>
              </a:rPr>
              <a:t>COMET</a:t>
            </a:r>
            <a:endParaRPr lang="en-US" sz="1600" b="1" dirty="0" smtClean="0">
              <a:latin typeface="Times"/>
              <a:cs typeface="Times"/>
            </a:endParaRPr>
          </a:p>
        </p:txBody>
      </p:sp>
      <p:sp>
        <p:nvSpPr>
          <p:cNvPr id="17" name="TextBox 16"/>
          <p:cNvSpPr txBox="1"/>
          <p:nvPr/>
        </p:nvSpPr>
        <p:spPr>
          <a:xfrm>
            <a:off x="3732277" y="1490634"/>
            <a:ext cx="1046669" cy="246221"/>
          </a:xfrm>
          <a:prstGeom prst="rect">
            <a:avLst/>
          </a:prstGeom>
          <a:noFill/>
        </p:spPr>
        <p:txBody>
          <a:bodyPr wrap="square" rtlCol="0">
            <a:spAutoFit/>
          </a:bodyPr>
          <a:lstStyle/>
          <a:p>
            <a:r>
              <a:rPr lang="en-US" sz="1000" b="1" dirty="0" smtClean="0">
                <a:latin typeface="Times"/>
                <a:cs typeface="Times"/>
              </a:rPr>
              <a:t>RI glass = 1.52</a:t>
            </a:r>
            <a:endParaRPr lang="en-US" sz="1000" b="1" dirty="0" smtClean="0">
              <a:latin typeface="Times"/>
              <a:cs typeface="Time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278214"/>
            <a:ext cx="8315667" cy="2308324"/>
          </a:xfrm>
          <a:prstGeom prst="rect">
            <a:avLst/>
          </a:prstGeom>
          <a:noFill/>
        </p:spPr>
        <p:txBody>
          <a:bodyPr wrap="square" rtlCol="0">
            <a:spAutoFit/>
          </a:bodyPr>
          <a:lstStyle/>
          <a:p>
            <a:r>
              <a:rPr lang="en-US" b="1" dirty="0" smtClean="0">
                <a:latin typeface="Times"/>
                <a:cs typeface="Times"/>
              </a:rPr>
              <a:t>Operating the DAWN-HELEOS:</a:t>
            </a:r>
          </a:p>
          <a:p>
            <a:endParaRPr lang="en-US" b="1" dirty="0" smtClean="0">
              <a:latin typeface="Times"/>
              <a:cs typeface="Times"/>
            </a:endParaRPr>
          </a:p>
          <a:p>
            <a:pPr marL="342900" indent="-342900">
              <a:buFont typeface="Arial"/>
              <a:buChar char="•"/>
            </a:pPr>
            <a:r>
              <a:rPr lang="en-US" b="1" dirty="0" smtClean="0">
                <a:latin typeface="Times"/>
                <a:cs typeface="Times"/>
              </a:rPr>
              <a:t>Buffers and samples should be scrupulously cleaned, buffers by filtering (0.2 µ</a:t>
            </a:r>
            <a:r>
              <a:rPr lang="en-US" b="1" dirty="0" err="1" smtClean="0">
                <a:latin typeface="Times"/>
                <a:cs typeface="Times"/>
              </a:rPr>
              <a:t>m</a:t>
            </a:r>
            <a:r>
              <a:rPr lang="en-US" b="1" dirty="0" smtClean="0">
                <a:latin typeface="Times"/>
                <a:cs typeface="Times"/>
              </a:rPr>
              <a:t> </a:t>
            </a:r>
            <a:r>
              <a:rPr lang="en-US" b="1" dirty="0" err="1" smtClean="0">
                <a:latin typeface="Times"/>
                <a:cs typeface="Times"/>
              </a:rPr>
              <a:t>SteriFilters</a:t>
            </a:r>
            <a:r>
              <a:rPr lang="en-US" b="1" dirty="0" smtClean="0">
                <a:latin typeface="Times"/>
                <a:cs typeface="Times"/>
              </a:rPr>
              <a:t>) into </a:t>
            </a:r>
            <a:r>
              <a:rPr lang="en-US" b="1" u="sng" dirty="0" smtClean="0">
                <a:latin typeface="Times"/>
                <a:cs typeface="Times"/>
              </a:rPr>
              <a:t>clean</a:t>
            </a:r>
            <a:r>
              <a:rPr lang="en-US" b="1" dirty="0" smtClean="0">
                <a:latin typeface="Times"/>
                <a:cs typeface="Times"/>
              </a:rPr>
              <a:t> glassware, samples by centrifuge/filter.</a:t>
            </a:r>
          </a:p>
          <a:p>
            <a:pPr marL="342900" indent="-342900">
              <a:buFont typeface="Arial"/>
              <a:buChar char="•"/>
            </a:pPr>
            <a:r>
              <a:rPr lang="en-US" b="1" dirty="0" smtClean="0">
                <a:latin typeface="Times"/>
                <a:cs typeface="Times"/>
              </a:rPr>
              <a:t>The laser should be switched on 30 min before taking measurements.</a:t>
            </a:r>
          </a:p>
          <a:p>
            <a:pPr marL="342900" indent="-342900">
              <a:buFont typeface="Arial"/>
              <a:buChar char="•"/>
            </a:pPr>
            <a:r>
              <a:rPr lang="en-US" b="1" dirty="0" smtClean="0">
                <a:latin typeface="Times"/>
                <a:cs typeface="Times"/>
              </a:rPr>
              <a:t>For SEC-MALS run the buffer O/N at 0.5 ml min to equilibrate column and signal.</a:t>
            </a:r>
          </a:p>
          <a:p>
            <a:pPr marL="342900" indent="-342900">
              <a:buFont typeface="Arial"/>
              <a:buChar char="•"/>
            </a:pPr>
            <a:r>
              <a:rPr lang="en-US" b="1" dirty="0" smtClean="0">
                <a:latin typeface="Times"/>
                <a:cs typeface="Times"/>
              </a:rPr>
              <a:t>When the scattering signal is stable the noise level should be 20 – 40 µV.</a:t>
            </a:r>
            <a:endParaRPr lang="en-US" b="1" dirty="0" smtClean="0">
              <a:latin typeface="Times"/>
              <a:cs typeface="Times"/>
            </a:endParaRPr>
          </a:p>
        </p:txBody>
      </p:sp>
      <p:pic>
        <p:nvPicPr>
          <p:cNvPr id="5" name="Picture 4" descr="screen-capture-1.png"/>
          <p:cNvPicPr>
            <a:picLocks noChangeAspect="1"/>
          </p:cNvPicPr>
          <p:nvPr/>
        </p:nvPicPr>
        <p:blipFill>
          <a:blip r:embed="rId2"/>
          <a:stretch>
            <a:fillRect/>
          </a:stretch>
        </p:blipFill>
        <p:spPr>
          <a:xfrm>
            <a:off x="2827112" y="2673379"/>
            <a:ext cx="3511825" cy="2639570"/>
          </a:xfrm>
          <a:prstGeom prst="rect">
            <a:avLst/>
          </a:prstGeom>
        </p:spPr>
      </p:pic>
      <p:sp>
        <p:nvSpPr>
          <p:cNvPr id="7" name="TextBox 6"/>
          <p:cNvSpPr txBox="1"/>
          <p:nvPr/>
        </p:nvSpPr>
        <p:spPr>
          <a:xfrm>
            <a:off x="416105" y="5599020"/>
            <a:ext cx="8315667" cy="923330"/>
          </a:xfrm>
          <a:prstGeom prst="rect">
            <a:avLst/>
          </a:prstGeom>
          <a:noFill/>
        </p:spPr>
        <p:txBody>
          <a:bodyPr wrap="square" rtlCol="0">
            <a:spAutoFit/>
          </a:bodyPr>
          <a:lstStyle/>
          <a:p>
            <a:pPr marL="342900" indent="-342900">
              <a:buFont typeface="Arial"/>
              <a:buChar char="•"/>
            </a:pPr>
            <a:r>
              <a:rPr lang="en-US" b="1" dirty="0" smtClean="0">
                <a:latin typeface="Times"/>
                <a:cs typeface="Times"/>
              </a:rPr>
              <a:t>At the end of a run use the inbuilt COMET system to clean the cell under </a:t>
            </a:r>
            <a:r>
              <a:rPr lang="en-US" b="1" u="sng" dirty="0" smtClean="0">
                <a:latin typeface="Times"/>
                <a:cs typeface="Times"/>
              </a:rPr>
              <a:t>flow</a:t>
            </a:r>
            <a:r>
              <a:rPr lang="en-US" b="1" dirty="0" smtClean="0">
                <a:latin typeface="Times"/>
                <a:cs typeface="Times"/>
              </a:rPr>
              <a:t>.</a:t>
            </a:r>
          </a:p>
          <a:p>
            <a:pPr marL="342900" indent="-342900">
              <a:buFont typeface="Arial"/>
              <a:buChar char="•"/>
            </a:pPr>
            <a:r>
              <a:rPr lang="en-US" b="1" dirty="0" smtClean="0">
                <a:latin typeface="Times"/>
                <a:cs typeface="Times"/>
              </a:rPr>
              <a:t>At the end of the run and if you do not intend to continue using the instrument, switch the laser off.</a:t>
            </a:r>
            <a:endParaRPr lang="en-US" b="1" dirty="0" smtClean="0">
              <a:latin typeface="Times"/>
              <a:cs typeface="Time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08114" y="287125"/>
            <a:ext cx="1689538" cy="369332"/>
          </a:xfrm>
          <a:prstGeom prst="rect">
            <a:avLst/>
          </a:prstGeom>
          <a:noFill/>
        </p:spPr>
        <p:txBody>
          <a:bodyPr wrap="square" rtlCol="0">
            <a:spAutoFit/>
          </a:bodyPr>
          <a:lstStyle/>
          <a:p>
            <a:r>
              <a:rPr lang="en-US" b="1" dirty="0" err="1" smtClean="0">
                <a:latin typeface="Times"/>
                <a:cs typeface="Times"/>
              </a:rPr>
              <a:t>Optilab</a:t>
            </a:r>
            <a:r>
              <a:rPr lang="en-US" b="1" dirty="0" smtClean="0">
                <a:latin typeface="Times"/>
                <a:cs typeface="Times"/>
              </a:rPr>
              <a:t> </a:t>
            </a:r>
            <a:r>
              <a:rPr lang="en-US" b="1" dirty="0" err="1" smtClean="0">
                <a:latin typeface="Times"/>
                <a:cs typeface="Times"/>
              </a:rPr>
              <a:t>TrEX</a:t>
            </a:r>
            <a:endParaRPr lang="en-US" b="1" dirty="0" smtClean="0">
              <a:latin typeface="Times"/>
              <a:cs typeface="Times"/>
            </a:endParaRPr>
          </a:p>
        </p:txBody>
      </p:sp>
      <p:sp>
        <p:nvSpPr>
          <p:cNvPr id="5" name="TextBox 4"/>
          <p:cNvSpPr txBox="1"/>
          <p:nvPr/>
        </p:nvSpPr>
        <p:spPr>
          <a:xfrm>
            <a:off x="418307" y="753063"/>
            <a:ext cx="8315667" cy="3970318"/>
          </a:xfrm>
          <a:prstGeom prst="rect">
            <a:avLst/>
          </a:prstGeom>
          <a:noFill/>
        </p:spPr>
        <p:txBody>
          <a:bodyPr wrap="square" rtlCol="0">
            <a:spAutoFit/>
          </a:bodyPr>
          <a:lstStyle/>
          <a:p>
            <a:pPr>
              <a:buFont typeface="Arial"/>
              <a:buChar char="•"/>
            </a:pPr>
            <a:r>
              <a:rPr lang="en-US" b="1" dirty="0" smtClean="0">
                <a:latin typeface="Times"/>
                <a:cs typeface="Times"/>
              </a:rPr>
              <a:t>The </a:t>
            </a:r>
            <a:r>
              <a:rPr lang="en-US" b="1" dirty="0" err="1" smtClean="0">
                <a:latin typeface="Times"/>
                <a:cs typeface="Times"/>
              </a:rPr>
              <a:t>Optilab</a:t>
            </a:r>
            <a:r>
              <a:rPr lang="en-US" b="1" dirty="0" smtClean="0">
                <a:latin typeface="Times"/>
                <a:cs typeface="Times"/>
              </a:rPr>
              <a:t> T-</a:t>
            </a:r>
            <a:r>
              <a:rPr lang="en-US" b="1" dirty="0" err="1" smtClean="0">
                <a:latin typeface="Times"/>
                <a:cs typeface="Times"/>
              </a:rPr>
              <a:t>rEX</a:t>
            </a:r>
            <a:r>
              <a:rPr lang="en-US" b="1" dirty="0" smtClean="0">
                <a:latin typeface="Times"/>
                <a:cs typeface="Times"/>
              </a:rPr>
              <a:t> is a deflection-based instrument that uses an array of light sensitive detectors in the measurement of </a:t>
            </a:r>
            <a:r>
              <a:rPr lang="en-US" b="1" dirty="0" err="1" smtClean="0">
                <a:latin typeface="Times"/>
                <a:cs typeface="Times"/>
              </a:rPr>
              <a:t>dRI</a:t>
            </a:r>
            <a:r>
              <a:rPr lang="en-US" b="1" dirty="0" smtClean="0">
                <a:latin typeface="Times"/>
                <a:cs typeface="Times"/>
              </a:rPr>
              <a:t>. It has a linear array of 512 photodiodes, rather than the traditional two photodiodes used by other deflection-based instruments. This photodiode array allows for unprecedented sensitivity and range</a:t>
            </a:r>
            <a:r>
              <a:rPr lang="en-US" b="1" dirty="0" smtClean="0">
                <a:latin typeface="Times"/>
                <a:cs typeface="Times"/>
              </a:rPr>
              <a:t>.</a:t>
            </a:r>
          </a:p>
          <a:p>
            <a:pPr>
              <a:buFont typeface="Arial"/>
              <a:buChar char="•"/>
            </a:pPr>
            <a:r>
              <a:rPr lang="en-US" b="1" dirty="0" smtClean="0">
                <a:latin typeface="Times"/>
                <a:cs typeface="Times"/>
              </a:rPr>
              <a:t>The </a:t>
            </a:r>
            <a:r>
              <a:rPr lang="en-US" b="1" dirty="0" err="1" smtClean="0">
                <a:latin typeface="Times"/>
                <a:cs typeface="Times"/>
              </a:rPr>
              <a:t>Optilab</a:t>
            </a:r>
            <a:r>
              <a:rPr lang="en-US" b="1" dirty="0" smtClean="0">
                <a:latin typeface="Times"/>
                <a:cs typeface="Times"/>
              </a:rPr>
              <a:t> T-</a:t>
            </a:r>
            <a:r>
              <a:rPr lang="en-US" b="1" dirty="0" err="1" smtClean="0">
                <a:latin typeface="Times"/>
                <a:cs typeface="Times"/>
              </a:rPr>
              <a:t>rEX</a:t>
            </a:r>
            <a:r>
              <a:rPr lang="en-US" b="1" dirty="0" smtClean="0">
                <a:latin typeface="Times"/>
                <a:cs typeface="Times"/>
              </a:rPr>
              <a:t> contains a flow cell design that allows the measurement of a fluid's absolute Refractive Index (</a:t>
            </a:r>
            <a:r>
              <a:rPr lang="en-US" b="1" dirty="0" err="1" smtClean="0">
                <a:latin typeface="Times"/>
                <a:cs typeface="Times"/>
              </a:rPr>
              <a:t>aRI</a:t>
            </a:r>
            <a:r>
              <a:rPr lang="en-US" b="1" dirty="0" smtClean="0">
                <a:latin typeface="Times"/>
                <a:cs typeface="Times"/>
              </a:rPr>
              <a:t>) in addition to the </a:t>
            </a:r>
            <a:r>
              <a:rPr lang="en-US" b="1" dirty="0" err="1" smtClean="0">
                <a:latin typeface="Times"/>
                <a:cs typeface="Times"/>
              </a:rPr>
              <a:t>dRI</a:t>
            </a:r>
            <a:r>
              <a:rPr lang="en-US" b="1" dirty="0" smtClean="0">
                <a:latin typeface="Times"/>
                <a:cs typeface="Times"/>
              </a:rPr>
              <a:t> between two fluids. The </a:t>
            </a:r>
            <a:r>
              <a:rPr lang="en-US" b="1" dirty="0" err="1" smtClean="0">
                <a:latin typeface="Times"/>
                <a:cs typeface="Times"/>
              </a:rPr>
              <a:t>aRI</a:t>
            </a:r>
            <a:r>
              <a:rPr lang="en-US" b="1" dirty="0" smtClean="0">
                <a:latin typeface="Times"/>
                <a:cs typeface="Times"/>
              </a:rPr>
              <a:t> of a fluid is vital for characterizing a system and is a necessary input parameter for light scattering measurements that determine the molecular mass of molecules in solution</a:t>
            </a:r>
            <a:r>
              <a:rPr lang="en-US" b="1" dirty="0" smtClean="0">
                <a:latin typeface="Times"/>
                <a:cs typeface="Times"/>
              </a:rPr>
              <a:t>.</a:t>
            </a:r>
          </a:p>
          <a:p>
            <a:pPr>
              <a:buFont typeface="Arial"/>
              <a:buChar char="•"/>
            </a:pPr>
            <a:r>
              <a:rPr lang="en-US" b="1" dirty="0" smtClean="0">
                <a:latin typeface="Times"/>
                <a:cs typeface="Times"/>
              </a:rPr>
              <a:t>Since the </a:t>
            </a:r>
            <a:r>
              <a:rPr lang="en-US" b="1" dirty="0" err="1" smtClean="0">
                <a:latin typeface="Times"/>
                <a:cs typeface="Times"/>
              </a:rPr>
              <a:t>dRI</a:t>
            </a:r>
            <a:r>
              <a:rPr lang="en-US" b="1" dirty="0" smtClean="0">
                <a:latin typeface="Times"/>
                <a:cs typeface="Times"/>
              </a:rPr>
              <a:t> of liquids depends critically on temperature, the instrument has a system that precisely regulates the temperature of both the flow cell and the optics.</a:t>
            </a:r>
            <a:endParaRPr lang="en-US" b="1" dirty="0" smtClean="0">
              <a:latin typeface="Times"/>
              <a:cs typeface="Times"/>
            </a:endParaRPr>
          </a:p>
          <a:p>
            <a:pPr>
              <a:buFont typeface="Arial"/>
              <a:buChar char="•"/>
            </a:pPr>
            <a:r>
              <a:rPr lang="en-US" b="1" dirty="0" smtClean="0">
                <a:latin typeface="Times"/>
                <a:cs typeface="Times"/>
              </a:rPr>
              <a:t>Our instrument is at ~ 664 nm (matched to our MALS instrument). The light source is LED.</a:t>
            </a:r>
            <a:endParaRPr lang="en-US" b="1" dirty="0" smtClean="0">
              <a:latin typeface="Times"/>
              <a:cs typeface="Times"/>
            </a:endParaRPr>
          </a:p>
        </p:txBody>
      </p:sp>
      <p:pic>
        <p:nvPicPr>
          <p:cNvPr id="7" name="Picture 6" descr="screen-capture-2.png"/>
          <p:cNvPicPr>
            <a:picLocks noChangeAspect="1"/>
          </p:cNvPicPr>
          <p:nvPr/>
        </p:nvPicPr>
        <p:blipFill>
          <a:blip r:embed="rId2"/>
          <a:stretch>
            <a:fillRect/>
          </a:stretch>
        </p:blipFill>
        <p:spPr>
          <a:xfrm>
            <a:off x="2054135" y="4487218"/>
            <a:ext cx="5059078" cy="237078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8307" y="278214"/>
            <a:ext cx="8315667" cy="2308324"/>
          </a:xfrm>
          <a:prstGeom prst="rect">
            <a:avLst/>
          </a:prstGeom>
          <a:noFill/>
        </p:spPr>
        <p:txBody>
          <a:bodyPr wrap="square" rtlCol="0">
            <a:spAutoFit/>
          </a:bodyPr>
          <a:lstStyle/>
          <a:p>
            <a:r>
              <a:rPr lang="en-US" b="1" dirty="0" smtClean="0">
                <a:latin typeface="Times"/>
                <a:cs typeface="Times"/>
              </a:rPr>
              <a:t>Operating the </a:t>
            </a:r>
            <a:r>
              <a:rPr lang="en-US" b="1" dirty="0" err="1" smtClean="0">
                <a:latin typeface="Times"/>
                <a:cs typeface="Times"/>
              </a:rPr>
              <a:t>Optilab</a:t>
            </a:r>
            <a:r>
              <a:rPr lang="en-US" b="1" dirty="0" smtClean="0">
                <a:latin typeface="Times"/>
                <a:cs typeface="Times"/>
              </a:rPr>
              <a:t> </a:t>
            </a:r>
            <a:r>
              <a:rPr lang="en-US" b="1" dirty="0" err="1" smtClean="0">
                <a:latin typeface="Times"/>
                <a:cs typeface="Times"/>
              </a:rPr>
              <a:t>TrEX</a:t>
            </a:r>
            <a:r>
              <a:rPr lang="en-US" b="1" dirty="0" smtClean="0">
                <a:latin typeface="Times"/>
                <a:cs typeface="Times"/>
              </a:rPr>
              <a:t>:</a:t>
            </a:r>
          </a:p>
          <a:p>
            <a:endParaRPr lang="en-US" b="1" dirty="0" smtClean="0">
              <a:latin typeface="Times"/>
              <a:cs typeface="Times"/>
            </a:endParaRPr>
          </a:p>
          <a:p>
            <a:pPr marL="342900" indent="-342900">
              <a:buFont typeface="Arial"/>
              <a:buChar char="•"/>
            </a:pPr>
            <a:r>
              <a:rPr lang="en-US" b="1" dirty="0" err="1" smtClean="0">
                <a:latin typeface="Times"/>
                <a:cs typeface="Times"/>
              </a:rPr>
              <a:t>Swithch</a:t>
            </a:r>
            <a:r>
              <a:rPr lang="en-US" b="1" dirty="0" smtClean="0">
                <a:latin typeface="Times"/>
                <a:cs typeface="Times"/>
              </a:rPr>
              <a:t> the Purge on the before the run for several minutes at the run flow rate until the </a:t>
            </a:r>
            <a:r>
              <a:rPr lang="en-US" b="1" dirty="0" err="1" smtClean="0">
                <a:latin typeface="Times"/>
                <a:cs typeface="Times"/>
              </a:rPr>
              <a:t>aRI</a:t>
            </a:r>
            <a:r>
              <a:rPr lang="en-US" b="1" dirty="0" smtClean="0">
                <a:latin typeface="Times"/>
                <a:cs typeface="Times"/>
              </a:rPr>
              <a:t> signal </a:t>
            </a:r>
            <a:r>
              <a:rPr lang="en-US" b="1" dirty="0" smtClean="0">
                <a:latin typeface="Times"/>
                <a:cs typeface="Times"/>
              </a:rPr>
              <a:t>is stable. Note the </a:t>
            </a:r>
            <a:r>
              <a:rPr lang="en-US" b="1" dirty="0" err="1" smtClean="0">
                <a:latin typeface="Times"/>
                <a:cs typeface="Times"/>
              </a:rPr>
              <a:t>aRI</a:t>
            </a:r>
            <a:r>
              <a:rPr lang="en-US" b="1" dirty="0" smtClean="0">
                <a:latin typeface="Times"/>
                <a:cs typeface="Times"/>
              </a:rPr>
              <a:t> and turn the Purge off.</a:t>
            </a:r>
            <a:endParaRPr lang="en-US" b="1" dirty="0" smtClean="0">
              <a:latin typeface="Times"/>
              <a:cs typeface="Times"/>
            </a:endParaRPr>
          </a:p>
          <a:p>
            <a:pPr marL="342900" indent="-342900">
              <a:buFont typeface="Arial"/>
              <a:buChar char="•"/>
            </a:pPr>
            <a:r>
              <a:rPr lang="en-US" b="1" dirty="0" smtClean="0">
                <a:latin typeface="Times"/>
                <a:cs typeface="Times"/>
              </a:rPr>
              <a:t>Start the run only after the temp and </a:t>
            </a:r>
            <a:r>
              <a:rPr lang="en-US" b="1" dirty="0" err="1" smtClean="0">
                <a:latin typeface="Times"/>
                <a:cs typeface="Times"/>
              </a:rPr>
              <a:t>dRI</a:t>
            </a:r>
            <a:r>
              <a:rPr lang="en-US" b="1" dirty="0" smtClean="0">
                <a:latin typeface="Times"/>
                <a:cs typeface="Times"/>
              </a:rPr>
              <a:t> signals are stable.</a:t>
            </a:r>
          </a:p>
          <a:p>
            <a:pPr marL="342900" indent="-342900">
              <a:buFont typeface="Arial"/>
              <a:buChar char="•"/>
            </a:pPr>
            <a:r>
              <a:rPr lang="en-US" b="1" dirty="0" smtClean="0">
                <a:latin typeface="Times"/>
                <a:cs typeface="Times"/>
              </a:rPr>
              <a:t>For SEC-MALS run the buffer O/N at 0.5 ml min to equilibrate column and signal.</a:t>
            </a:r>
          </a:p>
          <a:p>
            <a:pPr marL="342900" indent="-342900">
              <a:buFont typeface="Arial"/>
              <a:buChar char="•"/>
            </a:pPr>
            <a:r>
              <a:rPr lang="en-US" b="1" dirty="0" smtClean="0">
                <a:latin typeface="Times"/>
                <a:cs typeface="Times"/>
              </a:rPr>
              <a:t>When the scattering signal is stable the noise level should be 20 – 40 µV.</a:t>
            </a:r>
            <a:endParaRPr lang="en-US" b="1" dirty="0" smtClean="0">
              <a:latin typeface="Times"/>
              <a:cs typeface="Times"/>
            </a:endParaRPr>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254250" y="2864410"/>
            <a:ext cx="4635500" cy="34925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08113" y="287125"/>
            <a:ext cx="4063887" cy="369332"/>
          </a:xfrm>
          <a:prstGeom prst="rect">
            <a:avLst/>
          </a:prstGeom>
          <a:noFill/>
        </p:spPr>
        <p:txBody>
          <a:bodyPr wrap="square" rtlCol="0">
            <a:spAutoFit/>
          </a:bodyPr>
          <a:lstStyle/>
          <a:p>
            <a:r>
              <a:rPr lang="en-US" b="1" u="sng" dirty="0" smtClean="0">
                <a:latin typeface="Times"/>
                <a:cs typeface="Times"/>
              </a:rPr>
              <a:t>Setting up an experiment in ASTRA 6:</a:t>
            </a:r>
            <a:endParaRPr lang="en-US" b="1" u="sng" dirty="0" smtClean="0">
              <a:latin typeface="Times"/>
              <a:cs typeface="Times"/>
            </a:endParaRPr>
          </a:p>
        </p:txBody>
      </p:sp>
      <p:pic>
        <p:nvPicPr>
          <p:cNvPr id="3" name="Picture 2" descr="Solvent.TIF"/>
          <p:cNvPicPr>
            <a:picLocks noChangeAspect="1"/>
          </p:cNvPicPr>
          <p:nvPr/>
        </p:nvPicPr>
        <p:blipFill>
          <a:blip r:embed="rId2"/>
          <a:stretch>
            <a:fillRect/>
          </a:stretch>
        </p:blipFill>
        <p:spPr>
          <a:xfrm>
            <a:off x="749557" y="739881"/>
            <a:ext cx="7647648" cy="611811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ample.TIF"/>
          <p:cNvPicPr>
            <a:picLocks noChangeAspect="1"/>
          </p:cNvPicPr>
          <p:nvPr/>
        </p:nvPicPr>
        <p:blipFill>
          <a:blip r:embed="rId2"/>
          <a:stretch>
            <a:fillRect/>
          </a:stretch>
        </p:blipFill>
        <p:spPr>
          <a:xfrm>
            <a:off x="517653" y="265032"/>
            <a:ext cx="8107293" cy="648583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UV.TIF"/>
          <p:cNvPicPr>
            <a:picLocks noChangeAspect="1"/>
          </p:cNvPicPr>
          <p:nvPr/>
        </p:nvPicPr>
        <p:blipFill>
          <a:blip r:embed="rId2"/>
          <a:stretch>
            <a:fillRect/>
          </a:stretch>
        </p:blipFill>
        <p:spPr>
          <a:xfrm>
            <a:off x="462437" y="265031"/>
            <a:ext cx="8227391" cy="658191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HELEOS.TIF"/>
          <p:cNvPicPr>
            <a:picLocks noChangeAspect="1"/>
          </p:cNvPicPr>
          <p:nvPr/>
        </p:nvPicPr>
        <p:blipFill>
          <a:blip r:embed="rId2"/>
          <a:stretch>
            <a:fillRect/>
          </a:stretch>
        </p:blipFill>
        <p:spPr>
          <a:xfrm>
            <a:off x="462438" y="265032"/>
            <a:ext cx="8217728" cy="657418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rEX.TIF"/>
          <p:cNvPicPr>
            <a:picLocks noChangeAspect="1"/>
          </p:cNvPicPr>
          <p:nvPr/>
        </p:nvPicPr>
        <p:blipFill>
          <a:blip r:embed="rId2"/>
          <a:stretch>
            <a:fillRect/>
          </a:stretch>
        </p:blipFill>
        <p:spPr>
          <a:xfrm>
            <a:off x="539739" y="298161"/>
            <a:ext cx="8085207" cy="646816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asic collection.TIF"/>
          <p:cNvPicPr>
            <a:picLocks noChangeAspect="1"/>
          </p:cNvPicPr>
          <p:nvPr/>
        </p:nvPicPr>
        <p:blipFill>
          <a:blip r:embed="rId2"/>
          <a:stretch>
            <a:fillRect/>
          </a:stretch>
        </p:blipFill>
        <p:spPr>
          <a:xfrm>
            <a:off x="705385" y="673624"/>
            <a:ext cx="7731830" cy="6185464"/>
          </a:xfrm>
          <a:prstGeom prst="rect">
            <a:avLst/>
          </a:prstGeom>
        </p:spPr>
      </p:pic>
      <p:sp>
        <p:nvSpPr>
          <p:cNvPr id="3" name="TextBox 2"/>
          <p:cNvSpPr txBox="1"/>
          <p:nvPr/>
        </p:nvSpPr>
        <p:spPr>
          <a:xfrm>
            <a:off x="508113" y="287125"/>
            <a:ext cx="5875017" cy="369332"/>
          </a:xfrm>
          <a:prstGeom prst="rect">
            <a:avLst/>
          </a:prstGeom>
          <a:noFill/>
        </p:spPr>
        <p:txBody>
          <a:bodyPr wrap="square" rtlCol="0">
            <a:spAutoFit/>
          </a:bodyPr>
          <a:lstStyle/>
          <a:p>
            <a:r>
              <a:rPr lang="en-US" b="1" u="sng" dirty="0" smtClean="0">
                <a:latin typeface="Times"/>
                <a:cs typeface="Times"/>
              </a:rPr>
              <a:t>Processing and </a:t>
            </a:r>
            <a:r>
              <a:rPr lang="en-US" b="1" u="sng" dirty="0" err="1" smtClean="0">
                <a:latin typeface="Times"/>
                <a:cs typeface="Times"/>
              </a:rPr>
              <a:t>analysing</a:t>
            </a:r>
            <a:r>
              <a:rPr lang="en-US" b="1" u="sng" dirty="0" smtClean="0">
                <a:latin typeface="Times"/>
                <a:cs typeface="Times"/>
              </a:rPr>
              <a:t> the data in ASTRA 6:</a:t>
            </a:r>
            <a:endParaRPr lang="en-US" b="1" u="sng" dirty="0" smtClean="0">
              <a:latin typeface="Times"/>
              <a:cs typeface="Time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7a.tiff"/>
          <p:cNvPicPr>
            <a:picLocks noChangeAspect="1"/>
          </p:cNvPicPr>
          <p:nvPr/>
        </p:nvPicPr>
        <p:blipFill>
          <a:blip r:embed="rId3"/>
          <a:stretch>
            <a:fillRect/>
          </a:stretch>
        </p:blipFill>
        <p:spPr>
          <a:xfrm rot="5400000">
            <a:off x="3502152" y="-1182609"/>
            <a:ext cx="2139696" cy="4562856"/>
          </a:xfrm>
          <a:prstGeom prst="rect">
            <a:avLst/>
          </a:prstGeom>
        </p:spPr>
      </p:pic>
      <p:grpSp>
        <p:nvGrpSpPr>
          <p:cNvPr id="10" name="Group 9"/>
          <p:cNvGrpSpPr/>
          <p:nvPr/>
        </p:nvGrpSpPr>
        <p:grpSpPr>
          <a:xfrm>
            <a:off x="382230" y="2168667"/>
            <a:ext cx="8372116" cy="1174768"/>
            <a:chOff x="382230" y="2168667"/>
            <a:chExt cx="8372116" cy="1174768"/>
          </a:xfrm>
        </p:grpSpPr>
        <p:sp>
          <p:nvSpPr>
            <p:cNvPr id="3" name="TextBox 2"/>
            <p:cNvSpPr txBox="1"/>
            <p:nvPr/>
          </p:nvSpPr>
          <p:spPr>
            <a:xfrm>
              <a:off x="382230" y="2168667"/>
              <a:ext cx="8372116" cy="369332"/>
            </a:xfrm>
            <a:prstGeom prst="rect">
              <a:avLst/>
            </a:prstGeom>
            <a:noFill/>
          </p:spPr>
          <p:txBody>
            <a:bodyPr wrap="none" rtlCol="0">
              <a:spAutoFit/>
            </a:bodyPr>
            <a:lstStyle/>
            <a:p>
              <a:r>
                <a:rPr lang="en-US" b="1" dirty="0" smtClean="0">
                  <a:latin typeface="Times"/>
                  <a:cs typeface="Times"/>
                </a:rPr>
                <a:t>We can write the equation for the electric vector, </a:t>
              </a:r>
              <a:r>
                <a:rPr lang="en-US" b="1" i="1" dirty="0" smtClean="0">
                  <a:latin typeface="Times"/>
                  <a:cs typeface="Times"/>
                </a:rPr>
                <a:t>E</a:t>
              </a:r>
              <a:r>
                <a:rPr lang="en-US" b="1" dirty="0" smtClean="0">
                  <a:latin typeface="Times"/>
                  <a:cs typeface="Times"/>
                </a:rPr>
                <a:t>, at point </a:t>
              </a:r>
              <a:r>
                <a:rPr lang="en-US" b="1" i="1" dirty="0" smtClean="0">
                  <a:latin typeface="Times"/>
                  <a:cs typeface="Times"/>
                </a:rPr>
                <a:t>x</a:t>
              </a:r>
              <a:r>
                <a:rPr lang="en-US" b="1" dirty="0" smtClean="0">
                  <a:latin typeface="Times"/>
                  <a:cs typeface="Times"/>
                </a:rPr>
                <a:t> and time </a:t>
              </a:r>
              <a:r>
                <a:rPr lang="en-US" b="1" i="1" dirty="0" smtClean="0">
                  <a:latin typeface="Times"/>
                  <a:cs typeface="Times"/>
                </a:rPr>
                <a:t>t</a:t>
              </a:r>
              <a:r>
                <a:rPr lang="en-US" b="1" dirty="0" smtClean="0">
                  <a:latin typeface="Times"/>
                  <a:cs typeface="Times"/>
                </a:rPr>
                <a:t> as in Eq 1:</a:t>
              </a:r>
              <a:endParaRPr lang="en-US" b="1" dirty="0">
                <a:latin typeface="Times"/>
                <a:cs typeface="Times"/>
              </a:endParaRPr>
            </a:p>
          </p:txBody>
        </p:sp>
        <p:graphicFrame>
          <p:nvGraphicFramePr>
            <p:cNvPr id="16386" name="Object 2"/>
            <p:cNvGraphicFramePr>
              <a:graphicFrameLocks noChangeAspect="1"/>
            </p:cNvGraphicFramePr>
            <p:nvPr/>
          </p:nvGraphicFramePr>
          <p:xfrm>
            <a:off x="382230" y="2584692"/>
            <a:ext cx="2916420" cy="758743"/>
          </p:xfrm>
          <a:graphic>
            <a:graphicData uri="http://schemas.openxmlformats.org/presentationml/2006/ole">
              <p:oleObj spid="_x0000_s16386" name="Equation" r:id="rId4" imgW="1562100" imgH="406400" progId="Equation.3">
                <p:embed/>
              </p:oleObj>
            </a:graphicData>
          </a:graphic>
        </p:graphicFrame>
        <p:sp>
          <p:nvSpPr>
            <p:cNvPr id="5" name="TextBox 4"/>
            <p:cNvSpPr txBox="1"/>
            <p:nvPr/>
          </p:nvSpPr>
          <p:spPr>
            <a:xfrm>
              <a:off x="3637350" y="2737572"/>
              <a:ext cx="5049392" cy="369332"/>
            </a:xfrm>
            <a:prstGeom prst="rect">
              <a:avLst/>
            </a:prstGeom>
            <a:noFill/>
          </p:spPr>
          <p:txBody>
            <a:bodyPr wrap="none" rtlCol="0">
              <a:spAutoFit/>
            </a:bodyPr>
            <a:lstStyle/>
            <a:p>
              <a:r>
                <a:rPr lang="en-US" b="1" dirty="0" smtClean="0">
                  <a:latin typeface="Times"/>
                  <a:cs typeface="Times"/>
                </a:rPr>
                <a:t>Where λ is the wave length and ν is the frequency.</a:t>
              </a:r>
              <a:endParaRPr lang="en-US" b="1" dirty="0">
                <a:latin typeface="Times"/>
                <a:cs typeface="Times"/>
              </a:endParaRPr>
            </a:p>
          </p:txBody>
        </p:sp>
      </p:grpSp>
      <p:grpSp>
        <p:nvGrpSpPr>
          <p:cNvPr id="11" name="Group 10"/>
          <p:cNvGrpSpPr/>
          <p:nvPr/>
        </p:nvGrpSpPr>
        <p:grpSpPr>
          <a:xfrm>
            <a:off x="160290" y="3637589"/>
            <a:ext cx="8835938" cy="946143"/>
            <a:chOff x="0" y="3452654"/>
            <a:chExt cx="8835938" cy="946143"/>
          </a:xfrm>
        </p:grpSpPr>
        <p:sp>
          <p:nvSpPr>
            <p:cNvPr id="6" name="TextBox 5"/>
            <p:cNvSpPr txBox="1"/>
            <p:nvPr/>
          </p:nvSpPr>
          <p:spPr>
            <a:xfrm>
              <a:off x="0" y="3452654"/>
              <a:ext cx="8835938" cy="646331"/>
            </a:xfrm>
            <a:prstGeom prst="rect">
              <a:avLst/>
            </a:prstGeom>
            <a:noFill/>
          </p:spPr>
          <p:txBody>
            <a:bodyPr wrap="square" rtlCol="0">
              <a:spAutoFit/>
            </a:bodyPr>
            <a:lstStyle/>
            <a:p>
              <a:r>
                <a:rPr lang="en-US" b="1" dirty="0" smtClean="0">
                  <a:latin typeface="Times"/>
                  <a:cs typeface="Times"/>
                </a:rPr>
                <a:t>At point </a:t>
              </a:r>
              <a:r>
                <a:rPr lang="en-US" b="1" i="1" dirty="0" smtClean="0">
                  <a:latin typeface="Times"/>
                  <a:cs typeface="Times"/>
                </a:rPr>
                <a:t>x</a:t>
              </a:r>
              <a:r>
                <a:rPr lang="en-US" b="1" dirty="0" smtClean="0">
                  <a:latin typeface="Times"/>
                  <a:cs typeface="Times"/>
                </a:rPr>
                <a:t> = 0 where the molecule resides, the electric field oscillates with time and this is described by Eq 2:</a:t>
              </a:r>
              <a:endParaRPr lang="en-US" b="1" dirty="0">
                <a:latin typeface="Times"/>
                <a:cs typeface="Times"/>
              </a:endParaRPr>
            </a:p>
          </p:txBody>
        </p:sp>
        <p:graphicFrame>
          <p:nvGraphicFramePr>
            <p:cNvPr id="16387" name="Object 3"/>
            <p:cNvGraphicFramePr>
              <a:graphicFrameLocks noChangeAspect="1"/>
            </p:cNvGraphicFramePr>
            <p:nvPr/>
          </p:nvGraphicFramePr>
          <p:xfrm>
            <a:off x="3218130" y="4031579"/>
            <a:ext cx="2227784" cy="367218"/>
          </p:xfrm>
          <a:graphic>
            <a:graphicData uri="http://schemas.openxmlformats.org/presentationml/2006/ole">
              <p:oleObj spid="_x0000_s16387" name="Equation" r:id="rId5" imgW="1155700" imgH="190500" progId="Equation.3">
                <p:embed/>
              </p:oleObj>
            </a:graphicData>
          </a:graphic>
        </p:graphicFrame>
      </p:grpSp>
      <p:sp>
        <p:nvSpPr>
          <p:cNvPr id="9" name="TextBox 8"/>
          <p:cNvSpPr txBox="1"/>
          <p:nvPr/>
        </p:nvSpPr>
        <p:spPr>
          <a:xfrm>
            <a:off x="160290" y="5172951"/>
            <a:ext cx="8835938" cy="1200329"/>
          </a:xfrm>
          <a:prstGeom prst="rect">
            <a:avLst/>
          </a:prstGeom>
          <a:noFill/>
        </p:spPr>
        <p:txBody>
          <a:bodyPr wrap="square" rtlCol="0">
            <a:spAutoFit/>
          </a:bodyPr>
          <a:lstStyle/>
          <a:p>
            <a:r>
              <a:rPr lang="en-US" b="1" dirty="0" smtClean="0">
                <a:latin typeface="Times"/>
                <a:cs typeface="Times"/>
              </a:rPr>
              <a:t>Classically, this oscillating field should produce corresponding oscillation of the electrons within the molecule (dipole). These oscillating charges will cause the molecule to act like a miniature antenna, dispersing some of the energy in directions other than the direction of the incident radiation.</a:t>
            </a:r>
            <a:endParaRPr lang="en-US" b="1" dirty="0">
              <a:latin typeface="Times"/>
              <a:cs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aselines.TIF"/>
          <p:cNvPicPr>
            <a:picLocks noChangeAspect="1"/>
          </p:cNvPicPr>
          <p:nvPr/>
        </p:nvPicPr>
        <p:blipFill>
          <a:blip r:embed="rId2"/>
          <a:stretch>
            <a:fillRect/>
          </a:stretch>
        </p:blipFill>
        <p:spPr>
          <a:xfrm>
            <a:off x="473481" y="287118"/>
            <a:ext cx="8213601" cy="657088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lignment.TIF"/>
          <p:cNvPicPr>
            <a:picLocks noChangeAspect="1"/>
          </p:cNvPicPr>
          <p:nvPr/>
        </p:nvPicPr>
        <p:blipFill>
          <a:blip r:embed="rId2"/>
          <a:stretch>
            <a:fillRect/>
          </a:stretch>
        </p:blipFill>
        <p:spPr>
          <a:xfrm>
            <a:off x="484524" y="287118"/>
            <a:ext cx="8158370" cy="652669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roadening.TIF"/>
          <p:cNvPicPr>
            <a:picLocks noChangeAspect="1"/>
          </p:cNvPicPr>
          <p:nvPr/>
        </p:nvPicPr>
        <p:blipFill>
          <a:blip r:embed="rId2"/>
          <a:stretch>
            <a:fillRect/>
          </a:stretch>
        </p:blipFill>
        <p:spPr>
          <a:xfrm>
            <a:off x="473482" y="265033"/>
            <a:ext cx="8199788" cy="655983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eaks.TIF"/>
          <p:cNvPicPr>
            <a:picLocks noChangeAspect="1"/>
          </p:cNvPicPr>
          <p:nvPr/>
        </p:nvPicPr>
        <p:blipFill>
          <a:blip r:embed="rId2"/>
          <a:stretch>
            <a:fillRect/>
          </a:stretch>
        </p:blipFill>
        <p:spPr>
          <a:xfrm>
            <a:off x="506611" y="276075"/>
            <a:ext cx="8140424" cy="651234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Normalise.TIF"/>
          <p:cNvPicPr>
            <a:picLocks noChangeAspect="1"/>
          </p:cNvPicPr>
          <p:nvPr/>
        </p:nvPicPr>
        <p:blipFill>
          <a:blip r:embed="rId2"/>
          <a:stretch>
            <a:fillRect/>
          </a:stretch>
        </p:blipFill>
        <p:spPr>
          <a:xfrm>
            <a:off x="484524" y="298161"/>
            <a:ext cx="8184598" cy="654767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olar mass from LS.TIF"/>
          <p:cNvPicPr>
            <a:picLocks noChangeAspect="1"/>
          </p:cNvPicPr>
          <p:nvPr/>
        </p:nvPicPr>
        <p:blipFill>
          <a:blip r:embed="rId2"/>
          <a:stretch>
            <a:fillRect/>
          </a:stretch>
        </p:blipFill>
        <p:spPr>
          <a:xfrm>
            <a:off x="462438" y="253990"/>
            <a:ext cx="8228783" cy="658302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ASI graph.TIF"/>
          <p:cNvPicPr>
            <a:picLocks noChangeAspect="1"/>
          </p:cNvPicPr>
          <p:nvPr/>
        </p:nvPicPr>
        <p:blipFill>
          <a:blip r:embed="rId2"/>
          <a:stretch>
            <a:fillRect/>
          </a:stretch>
        </p:blipFill>
        <p:spPr>
          <a:xfrm>
            <a:off x="826857" y="861355"/>
            <a:ext cx="7499925" cy="5999940"/>
          </a:xfrm>
          <a:prstGeom prst="rect">
            <a:avLst/>
          </a:prstGeom>
        </p:spPr>
      </p:pic>
      <p:sp>
        <p:nvSpPr>
          <p:cNvPr id="3" name="TextBox 2"/>
          <p:cNvSpPr txBox="1"/>
          <p:nvPr/>
        </p:nvSpPr>
        <p:spPr>
          <a:xfrm>
            <a:off x="508113" y="287125"/>
            <a:ext cx="5875017" cy="369332"/>
          </a:xfrm>
          <a:prstGeom prst="rect">
            <a:avLst/>
          </a:prstGeom>
          <a:noFill/>
        </p:spPr>
        <p:txBody>
          <a:bodyPr wrap="square" rtlCol="0">
            <a:spAutoFit/>
          </a:bodyPr>
          <a:lstStyle/>
          <a:p>
            <a:r>
              <a:rPr lang="en-US" b="1" u="sng" dirty="0" smtClean="0">
                <a:latin typeface="Times"/>
                <a:cs typeface="Times"/>
              </a:rPr>
              <a:t>Viewing the results in ASTRA 6:</a:t>
            </a:r>
            <a:endParaRPr lang="en-US" b="1" u="sng" dirty="0" smtClean="0">
              <a:latin typeface="Times"/>
              <a:cs typeface="Time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port.TIF"/>
          <p:cNvPicPr>
            <a:picLocks noChangeAspect="1"/>
          </p:cNvPicPr>
          <p:nvPr/>
        </p:nvPicPr>
        <p:blipFill>
          <a:blip r:embed="rId2"/>
          <a:stretch>
            <a:fillRect/>
          </a:stretch>
        </p:blipFill>
        <p:spPr>
          <a:xfrm>
            <a:off x="484524" y="331290"/>
            <a:ext cx="8173554" cy="653884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08113" y="287125"/>
            <a:ext cx="2164409" cy="369332"/>
          </a:xfrm>
          <a:prstGeom prst="rect">
            <a:avLst/>
          </a:prstGeom>
          <a:noFill/>
        </p:spPr>
        <p:txBody>
          <a:bodyPr wrap="square" rtlCol="0">
            <a:spAutoFit/>
          </a:bodyPr>
          <a:lstStyle/>
          <a:p>
            <a:r>
              <a:rPr lang="en-US" b="1" u="sng" dirty="0" smtClean="0">
                <a:latin typeface="Times"/>
                <a:cs typeface="Times"/>
              </a:rPr>
              <a:t>Analysis of Ctf4:</a:t>
            </a:r>
            <a:endParaRPr lang="en-US" b="1" u="sng" dirty="0" smtClean="0">
              <a:latin typeface="Times"/>
              <a:cs typeface="Times"/>
            </a:endParaRPr>
          </a:p>
        </p:txBody>
      </p:sp>
      <p:pic>
        <p:nvPicPr>
          <p:cNvPr id="3" name="Picture 2" descr="Ctf4 EASI graph.TIF"/>
          <p:cNvPicPr>
            <a:picLocks noChangeAspect="1"/>
          </p:cNvPicPr>
          <p:nvPr/>
        </p:nvPicPr>
        <p:blipFill>
          <a:blip r:embed="rId2"/>
          <a:stretch>
            <a:fillRect/>
          </a:stretch>
        </p:blipFill>
        <p:spPr>
          <a:xfrm>
            <a:off x="844136" y="744801"/>
            <a:ext cx="7455728" cy="596458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tf4 results.TIF"/>
          <p:cNvPicPr>
            <a:picLocks noChangeAspect="1"/>
          </p:cNvPicPr>
          <p:nvPr/>
        </p:nvPicPr>
        <p:blipFill>
          <a:blip r:embed="rId2"/>
          <a:stretch>
            <a:fillRect/>
          </a:stretch>
        </p:blipFill>
        <p:spPr>
          <a:xfrm>
            <a:off x="462438" y="276074"/>
            <a:ext cx="8227406" cy="6581925"/>
          </a:xfrm>
          <a:prstGeom prst="rect">
            <a:avLst/>
          </a:prstGeom>
        </p:spPr>
      </p:pic>
      <p:sp>
        <p:nvSpPr>
          <p:cNvPr id="3" name="TextBox 2"/>
          <p:cNvSpPr txBox="1"/>
          <p:nvPr/>
        </p:nvSpPr>
        <p:spPr>
          <a:xfrm>
            <a:off x="4597401" y="5260357"/>
            <a:ext cx="768349" cy="246221"/>
          </a:xfrm>
          <a:prstGeom prst="rect">
            <a:avLst/>
          </a:prstGeom>
          <a:noFill/>
        </p:spPr>
        <p:txBody>
          <a:bodyPr wrap="square" rtlCol="0">
            <a:spAutoFit/>
          </a:bodyPr>
          <a:lstStyle/>
          <a:p>
            <a:r>
              <a:rPr lang="en-US" sz="1000" b="1" dirty="0" smtClean="0">
                <a:latin typeface="Times"/>
                <a:cs typeface="Times"/>
              </a:rPr>
              <a:t>1.631x10</a:t>
            </a:r>
            <a:r>
              <a:rPr lang="en-US" sz="1000" b="1" baseline="30000" dirty="0" smtClean="0">
                <a:latin typeface="Times"/>
                <a:cs typeface="Times"/>
              </a:rPr>
              <a:t>5</a:t>
            </a:r>
            <a:endParaRPr lang="en-US" sz="1000" b="1" baseline="30000" dirty="0" smtClean="0">
              <a:latin typeface="Times"/>
              <a:cs typeface="Time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154031" y="34521"/>
            <a:ext cx="8835938" cy="3269950"/>
            <a:chOff x="154031" y="34521"/>
            <a:chExt cx="8835938" cy="3269950"/>
          </a:xfrm>
        </p:grpSpPr>
        <p:pic>
          <p:nvPicPr>
            <p:cNvPr id="2" name="Picture 1" descr="Fig7a.tiff"/>
            <p:cNvPicPr>
              <a:picLocks noChangeAspect="1"/>
            </p:cNvPicPr>
            <p:nvPr/>
          </p:nvPicPr>
          <p:blipFill>
            <a:blip r:embed="rId3"/>
            <a:stretch>
              <a:fillRect/>
            </a:stretch>
          </p:blipFill>
          <p:spPr>
            <a:xfrm rot="5400000">
              <a:off x="3502152" y="-1177059"/>
              <a:ext cx="2139696" cy="4562856"/>
            </a:xfrm>
            <a:prstGeom prst="rect">
              <a:avLst/>
            </a:prstGeom>
          </p:spPr>
        </p:pic>
        <p:sp>
          <p:nvSpPr>
            <p:cNvPr id="3" name="TextBox 2"/>
            <p:cNvSpPr txBox="1"/>
            <p:nvPr/>
          </p:nvSpPr>
          <p:spPr>
            <a:xfrm>
              <a:off x="154031" y="2161888"/>
              <a:ext cx="8835938" cy="646331"/>
            </a:xfrm>
            <a:prstGeom prst="rect">
              <a:avLst/>
            </a:prstGeom>
            <a:noFill/>
          </p:spPr>
          <p:txBody>
            <a:bodyPr wrap="square" rtlCol="0">
              <a:spAutoFit/>
            </a:bodyPr>
            <a:lstStyle/>
            <a:p>
              <a:r>
                <a:rPr lang="en-US" b="1" dirty="0" smtClean="0">
                  <a:latin typeface="Times"/>
                  <a:cs typeface="Times"/>
                </a:rPr>
                <a:t>The scattered radiation arising from an </a:t>
              </a:r>
              <a:r>
                <a:rPr lang="en-US" b="1" dirty="0">
                  <a:latin typeface="Times"/>
                  <a:cs typeface="Times"/>
                </a:rPr>
                <a:t>o</a:t>
              </a:r>
              <a:r>
                <a:rPr lang="en-US" b="1" dirty="0" smtClean="0">
                  <a:latin typeface="Times"/>
                  <a:cs typeface="Times"/>
                </a:rPr>
                <a:t>scillating dipole moment can be described by a vector that is determined by the polarisability, α, of the molecule (Eq 3).</a:t>
              </a:r>
              <a:endParaRPr lang="en-US" b="1" dirty="0">
                <a:latin typeface="Times"/>
                <a:cs typeface="Times"/>
              </a:endParaRPr>
            </a:p>
          </p:txBody>
        </p:sp>
        <p:graphicFrame>
          <p:nvGraphicFramePr>
            <p:cNvPr id="17410" name="Object 2"/>
            <p:cNvGraphicFramePr>
              <a:graphicFrameLocks noChangeAspect="1"/>
            </p:cNvGraphicFramePr>
            <p:nvPr/>
          </p:nvGraphicFramePr>
          <p:xfrm>
            <a:off x="3281290" y="2982559"/>
            <a:ext cx="2575294" cy="321912"/>
          </p:xfrm>
          <a:graphic>
            <a:graphicData uri="http://schemas.openxmlformats.org/presentationml/2006/ole">
              <p:oleObj spid="_x0000_s17410" name="Equation" r:id="rId4" imgW="1422400" imgH="177800" progId="Equation.3">
                <p:embed/>
              </p:oleObj>
            </a:graphicData>
          </a:graphic>
        </p:graphicFrame>
      </p:grpSp>
      <p:grpSp>
        <p:nvGrpSpPr>
          <p:cNvPr id="8" name="Group 7"/>
          <p:cNvGrpSpPr/>
          <p:nvPr/>
        </p:nvGrpSpPr>
        <p:grpSpPr>
          <a:xfrm>
            <a:off x="170801" y="3829092"/>
            <a:ext cx="8835938" cy="2668284"/>
            <a:chOff x="170801" y="3829092"/>
            <a:chExt cx="8835938" cy="2668284"/>
          </a:xfrm>
        </p:grpSpPr>
        <p:sp>
          <p:nvSpPr>
            <p:cNvPr id="5" name="TextBox 4"/>
            <p:cNvSpPr txBox="1"/>
            <p:nvPr/>
          </p:nvSpPr>
          <p:spPr>
            <a:xfrm>
              <a:off x="170801" y="3829092"/>
              <a:ext cx="8835938" cy="1754327"/>
            </a:xfrm>
            <a:prstGeom prst="rect">
              <a:avLst/>
            </a:prstGeom>
            <a:noFill/>
          </p:spPr>
          <p:txBody>
            <a:bodyPr wrap="square" rtlCol="0">
              <a:spAutoFit/>
            </a:bodyPr>
            <a:lstStyle/>
            <a:p>
              <a:r>
                <a:rPr lang="en-US" b="1" dirty="0" smtClean="0">
                  <a:latin typeface="Times"/>
                  <a:cs typeface="Times"/>
                </a:rPr>
                <a:t>If the molecule is isotropic, the oscillating dipole moment will be in the direction of the electric vector along the </a:t>
              </a:r>
              <a:r>
                <a:rPr lang="en-US" b="1" i="1" dirty="0" smtClean="0">
                  <a:latin typeface="Times"/>
                  <a:cs typeface="Times"/>
                </a:rPr>
                <a:t>z</a:t>
              </a:r>
              <a:r>
                <a:rPr lang="en-US" b="1" dirty="0" smtClean="0">
                  <a:latin typeface="Times"/>
                  <a:cs typeface="Times"/>
                </a:rPr>
                <a:t> axis and will act as a source of radiation.</a:t>
              </a:r>
            </a:p>
            <a:p>
              <a:endParaRPr lang="en-US" b="1" dirty="0" smtClean="0">
                <a:latin typeface="Times"/>
                <a:cs typeface="Times"/>
              </a:endParaRPr>
            </a:p>
            <a:p>
              <a:r>
                <a:rPr lang="en-US" b="1" dirty="0" smtClean="0">
                  <a:latin typeface="Times"/>
                  <a:cs typeface="Times"/>
                </a:rPr>
                <a:t>The amplitude of the electric field produced by an oscillating dipole, at a distance </a:t>
              </a:r>
              <a:r>
                <a:rPr lang="en-US" b="1" i="1" dirty="0" smtClean="0">
                  <a:latin typeface="Times"/>
                  <a:cs typeface="Times"/>
                </a:rPr>
                <a:t>r</a:t>
              </a:r>
              <a:r>
                <a:rPr lang="en-US" b="1" dirty="0" smtClean="0">
                  <a:latin typeface="Times"/>
                  <a:cs typeface="Times"/>
                </a:rPr>
                <a:t> and at an angle Φ with respect to the direction of polarisation (the </a:t>
              </a:r>
              <a:r>
                <a:rPr lang="en-US" b="1" i="1" dirty="0" smtClean="0">
                  <a:latin typeface="Times"/>
                  <a:cs typeface="Times"/>
                </a:rPr>
                <a:t>z</a:t>
              </a:r>
              <a:r>
                <a:rPr lang="en-US" b="1" dirty="0" smtClean="0">
                  <a:latin typeface="Times"/>
                  <a:cs typeface="Times"/>
                </a:rPr>
                <a:t> axis) is given by electromagnetic theory (Eq 4).</a:t>
              </a:r>
              <a:endParaRPr lang="en-US" b="1" dirty="0">
                <a:latin typeface="Times"/>
                <a:cs typeface="Times"/>
              </a:endParaRPr>
            </a:p>
          </p:txBody>
        </p:sp>
        <p:graphicFrame>
          <p:nvGraphicFramePr>
            <p:cNvPr id="17411" name="Object 3"/>
            <p:cNvGraphicFramePr>
              <a:graphicFrameLocks noChangeAspect="1"/>
            </p:cNvGraphicFramePr>
            <p:nvPr/>
          </p:nvGraphicFramePr>
          <p:xfrm>
            <a:off x="2455179" y="5633319"/>
            <a:ext cx="4224279" cy="864057"/>
          </p:xfrm>
          <a:graphic>
            <a:graphicData uri="http://schemas.openxmlformats.org/presentationml/2006/ole">
              <p:oleObj spid="_x0000_s17411" name="Equation" r:id="rId5" imgW="2235200" imgH="4572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2455863" y="221922"/>
          <a:ext cx="4224337" cy="863600"/>
        </p:xfrm>
        <a:graphic>
          <a:graphicData uri="http://schemas.openxmlformats.org/presentationml/2006/ole">
            <p:oleObj spid="_x0000_s18434" name="Equation" r:id="rId3" imgW="2235200" imgH="457200" progId="Equation.3">
              <p:embed/>
            </p:oleObj>
          </a:graphicData>
        </a:graphic>
      </p:graphicFrame>
      <p:sp>
        <p:nvSpPr>
          <p:cNvPr id="3" name="TextBox 2"/>
          <p:cNvSpPr txBox="1"/>
          <p:nvPr/>
        </p:nvSpPr>
        <p:spPr>
          <a:xfrm>
            <a:off x="154031" y="1224884"/>
            <a:ext cx="8835938" cy="2031325"/>
          </a:xfrm>
          <a:prstGeom prst="rect">
            <a:avLst/>
          </a:prstGeom>
          <a:noFill/>
        </p:spPr>
        <p:txBody>
          <a:bodyPr wrap="square" rtlCol="0">
            <a:spAutoFit/>
          </a:bodyPr>
          <a:lstStyle/>
          <a:p>
            <a:r>
              <a:rPr lang="en-US" b="1" dirty="0" smtClean="0">
                <a:latin typeface="Times"/>
                <a:cs typeface="Times"/>
              </a:rPr>
              <a:t>The term in square brackets represents the amplitude of the scattered wave.</a:t>
            </a:r>
          </a:p>
          <a:p>
            <a:endParaRPr lang="en-US" b="1" dirty="0" smtClean="0">
              <a:latin typeface="Times"/>
              <a:cs typeface="Times"/>
            </a:endParaRPr>
          </a:p>
          <a:p>
            <a:r>
              <a:rPr lang="en-US" b="1" dirty="0" smtClean="0">
                <a:latin typeface="Times"/>
                <a:cs typeface="Times"/>
              </a:rPr>
              <a:t>In real terms we measure the intensity and not the amplitude of the scattered wave.</a:t>
            </a:r>
          </a:p>
          <a:p>
            <a:r>
              <a:rPr lang="en-US" b="1" dirty="0" smtClean="0">
                <a:latin typeface="Times"/>
                <a:cs typeface="Times"/>
              </a:rPr>
              <a:t>The intensity depends on the square of the amplitude.</a:t>
            </a:r>
          </a:p>
          <a:p>
            <a:endParaRPr lang="en-US" b="1" dirty="0" smtClean="0">
              <a:latin typeface="Times"/>
              <a:cs typeface="Times"/>
            </a:endParaRPr>
          </a:p>
          <a:p>
            <a:r>
              <a:rPr lang="en-US" b="1" dirty="0" smtClean="0">
                <a:latin typeface="Times"/>
                <a:cs typeface="Times"/>
              </a:rPr>
              <a:t>We wish to compare the intensity, </a:t>
            </a:r>
            <a:r>
              <a:rPr lang="en-US" b="1" i="1" dirty="0" smtClean="0">
                <a:latin typeface="Times"/>
                <a:cs typeface="Times"/>
              </a:rPr>
              <a:t>i,</a:t>
            </a:r>
            <a:r>
              <a:rPr lang="en-US" b="1" dirty="0" smtClean="0">
                <a:latin typeface="Times"/>
                <a:cs typeface="Times"/>
              </a:rPr>
              <a:t> of the scattered radiation to the intensity, </a:t>
            </a:r>
            <a:r>
              <a:rPr lang="en-US" b="1" i="1" dirty="0" smtClean="0">
                <a:latin typeface="Times"/>
                <a:cs typeface="Times"/>
              </a:rPr>
              <a:t>I</a:t>
            </a:r>
            <a:r>
              <a:rPr lang="en-US" b="1" i="1" baseline="-25000" dirty="0" smtClean="0">
                <a:latin typeface="Times"/>
                <a:cs typeface="Times"/>
              </a:rPr>
              <a:t>0</a:t>
            </a:r>
            <a:r>
              <a:rPr lang="en-US" b="1" dirty="0" smtClean="0">
                <a:latin typeface="Times"/>
                <a:cs typeface="Times"/>
              </a:rPr>
              <a:t>, of the incident radiation which is proportional to the square of its amplitude, </a:t>
            </a:r>
            <a:r>
              <a:rPr lang="en-US" b="1" i="1" dirty="0" smtClean="0">
                <a:latin typeface="Times"/>
                <a:cs typeface="Times"/>
              </a:rPr>
              <a:t>E</a:t>
            </a:r>
            <a:r>
              <a:rPr lang="en-US" b="1" i="1" baseline="-25000" dirty="0" smtClean="0">
                <a:latin typeface="Times"/>
                <a:cs typeface="Times"/>
              </a:rPr>
              <a:t>0</a:t>
            </a:r>
            <a:r>
              <a:rPr lang="en-US" b="1" dirty="0" smtClean="0">
                <a:latin typeface="Times"/>
                <a:cs typeface="Times"/>
              </a:rPr>
              <a:t> (Eq 5).</a:t>
            </a:r>
            <a:endParaRPr lang="en-US" b="1" dirty="0">
              <a:latin typeface="Times"/>
              <a:cs typeface="Times"/>
            </a:endParaRPr>
          </a:p>
        </p:txBody>
      </p:sp>
      <p:graphicFrame>
        <p:nvGraphicFramePr>
          <p:cNvPr id="18435" name="Object 3"/>
          <p:cNvGraphicFramePr>
            <a:graphicFrameLocks noChangeAspect="1"/>
          </p:cNvGraphicFramePr>
          <p:nvPr/>
        </p:nvGraphicFramePr>
        <p:xfrm>
          <a:off x="1800225" y="3421063"/>
          <a:ext cx="5521325" cy="1028700"/>
        </p:xfrm>
        <a:graphic>
          <a:graphicData uri="http://schemas.openxmlformats.org/presentationml/2006/ole">
            <p:oleObj spid="_x0000_s18435" name="Equation" r:id="rId4" imgW="2794000" imgH="520700" progId="Equation.3">
              <p:embed/>
            </p:oleObj>
          </a:graphicData>
        </a:graphic>
      </p:graphicFrame>
      <p:sp>
        <p:nvSpPr>
          <p:cNvPr id="6" name="TextBox 5"/>
          <p:cNvSpPr txBox="1"/>
          <p:nvPr/>
        </p:nvSpPr>
        <p:spPr>
          <a:xfrm>
            <a:off x="170801" y="4524739"/>
            <a:ext cx="8835938" cy="2031325"/>
          </a:xfrm>
          <a:prstGeom prst="rect">
            <a:avLst/>
          </a:prstGeom>
          <a:noFill/>
        </p:spPr>
        <p:txBody>
          <a:bodyPr wrap="square" rtlCol="0">
            <a:spAutoFit/>
          </a:bodyPr>
          <a:lstStyle/>
          <a:p>
            <a:r>
              <a:rPr lang="en-US" b="1" dirty="0" smtClean="0">
                <a:latin typeface="Times"/>
                <a:cs typeface="Times"/>
              </a:rPr>
              <a:t>Eq 5 tells us a great deal about the scattered radiation. It tells us that the scattered radiation falls of with the square of the distance and that it increases rapidly with decreasing wavelength. It also tells us that the scattered intensity depends on the angle Φ and there is no radiation along the direction in which the dipole oscillates.</a:t>
            </a:r>
          </a:p>
          <a:p>
            <a:r>
              <a:rPr lang="en-US" b="1" dirty="0" smtClean="0">
                <a:latin typeface="Times"/>
                <a:cs typeface="Times"/>
              </a:rPr>
              <a:t>(The strong dependency of scattering on λ accounts for the blue of the sky, since we observe the sunlight scattered by the air and its contaminants, and the blue is scattered more than the red.)</a:t>
            </a:r>
            <a:endParaRPr lang="en-US" b="1" dirty="0">
              <a:latin typeface="Times"/>
              <a:cs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7b.tiff"/>
          <p:cNvPicPr>
            <a:picLocks noChangeAspect="1"/>
          </p:cNvPicPr>
          <p:nvPr/>
        </p:nvPicPr>
        <p:blipFill>
          <a:blip r:embed="rId2"/>
          <a:srcRect r="68409"/>
          <a:stretch>
            <a:fillRect/>
          </a:stretch>
        </p:blipFill>
        <p:spPr>
          <a:xfrm rot="5400000">
            <a:off x="2939478" y="-248776"/>
            <a:ext cx="3246378" cy="7360950"/>
          </a:xfrm>
          <a:prstGeom prst="rect">
            <a:avLst/>
          </a:prstGeom>
        </p:spPr>
      </p:pic>
      <p:sp>
        <p:nvSpPr>
          <p:cNvPr id="3" name="TextBox 2"/>
          <p:cNvSpPr txBox="1"/>
          <p:nvPr/>
        </p:nvSpPr>
        <p:spPr>
          <a:xfrm>
            <a:off x="154031" y="374183"/>
            <a:ext cx="8835938" cy="646331"/>
          </a:xfrm>
          <a:prstGeom prst="rect">
            <a:avLst/>
          </a:prstGeom>
          <a:noFill/>
        </p:spPr>
        <p:txBody>
          <a:bodyPr wrap="square" rtlCol="0">
            <a:spAutoFit/>
          </a:bodyPr>
          <a:lstStyle/>
          <a:p>
            <a:r>
              <a:rPr lang="en-US" b="1" dirty="0" smtClean="0">
                <a:latin typeface="Times"/>
                <a:cs typeface="Times"/>
              </a:rPr>
              <a:t>A graph in polar coordinates of the radiation intensity looks like a doughnut-like surface.</a:t>
            </a:r>
            <a:endParaRPr lang="en-US" b="1" dirty="0">
              <a:latin typeface="Times"/>
              <a:cs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6260" y="337196"/>
            <a:ext cx="8082197" cy="461665"/>
          </a:xfrm>
          <a:prstGeom prst="rect">
            <a:avLst/>
          </a:prstGeom>
          <a:noFill/>
        </p:spPr>
        <p:txBody>
          <a:bodyPr wrap="square" rtlCol="0">
            <a:spAutoFit/>
          </a:bodyPr>
          <a:lstStyle/>
          <a:p>
            <a:r>
              <a:rPr lang="en-US" sz="2400" b="1" dirty="0" smtClean="0">
                <a:latin typeface="Times"/>
                <a:cs typeface="Times"/>
              </a:rPr>
              <a:t>Light scattering radiation using an </a:t>
            </a:r>
            <a:r>
              <a:rPr lang="en-US" sz="2400" b="1" u="sng" dirty="0" smtClean="0">
                <a:latin typeface="Times"/>
                <a:cs typeface="Times"/>
              </a:rPr>
              <a:t>unpolarised </a:t>
            </a:r>
            <a:r>
              <a:rPr lang="en-US" sz="2400" b="1" dirty="0" smtClean="0">
                <a:latin typeface="Times"/>
                <a:cs typeface="Times"/>
              </a:rPr>
              <a:t>light source</a:t>
            </a:r>
            <a:endParaRPr lang="en-US" sz="2400" b="1" dirty="0">
              <a:latin typeface="Times"/>
              <a:cs typeface="Times"/>
            </a:endParaRPr>
          </a:p>
        </p:txBody>
      </p:sp>
      <p:sp>
        <p:nvSpPr>
          <p:cNvPr id="3" name="TextBox 2"/>
          <p:cNvSpPr txBox="1"/>
          <p:nvPr/>
        </p:nvSpPr>
        <p:spPr>
          <a:xfrm>
            <a:off x="203351" y="1015291"/>
            <a:ext cx="8835938" cy="1477328"/>
          </a:xfrm>
          <a:prstGeom prst="rect">
            <a:avLst/>
          </a:prstGeom>
          <a:noFill/>
        </p:spPr>
        <p:txBody>
          <a:bodyPr wrap="square" rtlCol="0">
            <a:spAutoFit/>
          </a:bodyPr>
          <a:lstStyle/>
          <a:p>
            <a:r>
              <a:rPr lang="en-US" b="1" dirty="0" smtClean="0">
                <a:latin typeface="Times"/>
                <a:cs typeface="Times"/>
              </a:rPr>
              <a:t>When unpolarised radiation is used in light scattering experiments this can be regarded as superposition of many independent waves, polarised in random directions in the </a:t>
            </a:r>
            <a:r>
              <a:rPr lang="en-US" b="1" i="1" dirty="0" smtClean="0">
                <a:latin typeface="Times"/>
                <a:cs typeface="Times"/>
              </a:rPr>
              <a:t>yz</a:t>
            </a:r>
            <a:r>
              <a:rPr lang="en-US" b="1" dirty="0" smtClean="0">
                <a:latin typeface="Times"/>
                <a:cs typeface="Times"/>
              </a:rPr>
              <a:t> plane.</a:t>
            </a:r>
          </a:p>
          <a:p>
            <a:r>
              <a:rPr lang="en-US" b="1" dirty="0" smtClean="0">
                <a:latin typeface="Times"/>
                <a:cs typeface="Times"/>
              </a:rPr>
              <a:t>The resulting polar coordinates surface is a summation of the individual surfaces and it looks like somewhat like a dumbbell with the narrowest part in the </a:t>
            </a:r>
            <a:r>
              <a:rPr lang="en-US" b="1" i="1" dirty="0" smtClean="0">
                <a:latin typeface="Times"/>
                <a:cs typeface="Times"/>
              </a:rPr>
              <a:t>yz</a:t>
            </a:r>
            <a:r>
              <a:rPr lang="en-US" b="1" dirty="0" smtClean="0">
                <a:latin typeface="Times"/>
                <a:cs typeface="Times"/>
              </a:rPr>
              <a:t> plane.</a:t>
            </a:r>
            <a:endParaRPr lang="en-US" b="1" dirty="0">
              <a:latin typeface="Times"/>
              <a:cs typeface="Times"/>
            </a:endParaRPr>
          </a:p>
        </p:txBody>
      </p:sp>
      <p:pic>
        <p:nvPicPr>
          <p:cNvPr id="4" name="Picture 3" descr="Fig7b.tiff"/>
          <p:cNvPicPr>
            <a:picLocks noChangeAspect="1"/>
          </p:cNvPicPr>
          <p:nvPr/>
        </p:nvPicPr>
        <p:blipFill>
          <a:blip r:embed="rId2"/>
          <a:srcRect l="36299"/>
          <a:stretch>
            <a:fillRect/>
          </a:stretch>
        </p:blipFill>
        <p:spPr>
          <a:xfrm rot="5400000">
            <a:off x="2518739" y="2302467"/>
            <a:ext cx="4106523" cy="461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26741" y="337196"/>
            <a:ext cx="6713601" cy="369332"/>
          </a:xfrm>
          <a:prstGeom prst="rect">
            <a:avLst/>
          </a:prstGeom>
          <a:noFill/>
        </p:spPr>
        <p:txBody>
          <a:bodyPr wrap="square" rtlCol="0">
            <a:spAutoFit/>
          </a:bodyPr>
          <a:lstStyle/>
          <a:p>
            <a:r>
              <a:rPr lang="en-US" b="1" dirty="0" smtClean="0">
                <a:latin typeface="Times"/>
                <a:cs typeface="Times"/>
              </a:rPr>
              <a:t>The equation for the scattering of unpolarised radiation is (Eq 6):</a:t>
            </a:r>
          </a:p>
        </p:txBody>
      </p:sp>
      <p:graphicFrame>
        <p:nvGraphicFramePr>
          <p:cNvPr id="21506" name="Object 2"/>
          <p:cNvGraphicFramePr>
            <a:graphicFrameLocks noChangeAspect="1"/>
          </p:cNvGraphicFramePr>
          <p:nvPr/>
        </p:nvGraphicFramePr>
        <p:xfrm>
          <a:off x="2670769" y="882918"/>
          <a:ext cx="3777661" cy="1136641"/>
        </p:xfrm>
        <a:graphic>
          <a:graphicData uri="http://schemas.openxmlformats.org/presentationml/2006/ole">
            <p:oleObj spid="_x0000_s21506" name="Equation" r:id="rId3" imgW="1435100" imgH="431800" progId="Equation.3">
              <p:embed/>
            </p:oleObj>
          </a:graphicData>
        </a:graphic>
      </p:graphicFrame>
      <p:sp>
        <p:nvSpPr>
          <p:cNvPr id="4" name="TextBox 3"/>
          <p:cNvSpPr txBox="1"/>
          <p:nvPr/>
        </p:nvSpPr>
        <p:spPr>
          <a:xfrm>
            <a:off x="413749" y="2589625"/>
            <a:ext cx="8315667" cy="646331"/>
          </a:xfrm>
          <a:prstGeom prst="rect">
            <a:avLst/>
          </a:prstGeom>
          <a:noFill/>
        </p:spPr>
        <p:txBody>
          <a:bodyPr wrap="square" rtlCol="0">
            <a:spAutoFit/>
          </a:bodyPr>
          <a:lstStyle/>
          <a:p>
            <a:r>
              <a:rPr lang="en-US" b="1" dirty="0" smtClean="0">
                <a:latin typeface="Times"/>
                <a:cs typeface="Times"/>
              </a:rPr>
              <a:t>Here θ is the angle between the incident beam and the direction of observation. Evidently, the scattering is symmetrical in the forward and backward directions.</a:t>
            </a:r>
          </a:p>
        </p:txBody>
      </p:sp>
      <p:sp>
        <p:nvSpPr>
          <p:cNvPr id="5" name="TextBox 4"/>
          <p:cNvSpPr txBox="1"/>
          <p:nvPr/>
        </p:nvSpPr>
        <p:spPr>
          <a:xfrm>
            <a:off x="430519" y="3937938"/>
            <a:ext cx="8315667" cy="1200329"/>
          </a:xfrm>
          <a:prstGeom prst="rect">
            <a:avLst/>
          </a:prstGeom>
          <a:noFill/>
        </p:spPr>
        <p:txBody>
          <a:bodyPr wrap="square" rtlCol="0">
            <a:spAutoFit/>
          </a:bodyPr>
          <a:lstStyle/>
          <a:p>
            <a:r>
              <a:rPr lang="en-US" b="1" dirty="0" smtClean="0">
                <a:latin typeface="Times"/>
                <a:cs typeface="Times"/>
              </a:rPr>
              <a:t>Eq 6 provide a completely adequate description of the scattering of light from a single molecule.</a:t>
            </a:r>
          </a:p>
          <a:p>
            <a:r>
              <a:rPr lang="en-US" b="1" dirty="0" smtClean="0">
                <a:latin typeface="Times"/>
                <a:cs typeface="Times"/>
              </a:rPr>
              <a:t>As it stands, this equation is not much use to us because we wish to study solutions containing many macromolecules.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9370" y="337196"/>
            <a:ext cx="9014630" cy="461665"/>
          </a:xfrm>
          <a:prstGeom prst="rect">
            <a:avLst/>
          </a:prstGeom>
          <a:noFill/>
        </p:spPr>
        <p:txBody>
          <a:bodyPr wrap="square" rtlCol="0">
            <a:spAutoFit/>
          </a:bodyPr>
          <a:lstStyle/>
          <a:p>
            <a:r>
              <a:rPr lang="en-US" sz="2400" b="1" dirty="0" smtClean="0">
                <a:latin typeface="Times"/>
                <a:cs typeface="Times"/>
              </a:rPr>
              <a:t>Scattering from a number of small particles: </a:t>
            </a:r>
            <a:r>
              <a:rPr lang="en-US" sz="2400" b="1" u="sng" dirty="0" smtClean="0">
                <a:latin typeface="Times"/>
                <a:cs typeface="Times"/>
              </a:rPr>
              <a:t>Rayleigh Scattering</a:t>
            </a:r>
            <a:endParaRPr lang="en-US" sz="2400" b="1" u="sng" dirty="0">
              <a:latin typeface="Times"/>
              <a:cs typeface="Times"/>
            </a:endParaRPr>
          </a:p>
        </p:txBody>
      </p:sp>
      <p:sp>
        <p:nvSpPr>
          <p:cNvPr id="3" name="TextBox 2"/>
          <p:cNvSpPr txBox="1"/>
          <p:nvPr/>
        </p:nvSpPr>
        <p:spPr>
          <a:xfrm>
            <a:off x="418307" y="1172256"/>
            <a:ext cx="8315667" cy="1477328"/>
          </a:xfrm>
          <a:prstGeom prst="rect">
            <a:avLst/>
          </a:prstGeom>
          <a:noFill/>
        </p:spPr>
        <p:txBody>
          <a:bodyPr wrap="square" rtlCol="0">
            <a:spAutoFit/>
          </a:bodyPr>
          <a:lstStyle/>
          <a:p>
            <a:r>
              <a:rPr lang="en-US" b="1" dirty="0" smtClean="0">
                <a:latin typeface="Times"/>
                <a:cs typeface="Times"/>
              </a:rPr>
              <a:t>If a number, </a:t>
            </a:r>
            <a:r>
              <a:rPr lang="en-US" b="1" i="1" dirty="0" smtClean="0">
                <a:latin typeface="Times"/>
                <a:cs typeface="Times"/>
              </a:rPr>
              <a:t>N</a:t>
            </a:r>
            <a:r>
              <a:rPr lang="en-US" b="1" dirty="0" smtClean="0">
                <a:latin typeface="Times"/>
                <a:cs typeface="Times"/>
              </a:rPr>
              <a:t>, of identical molecules, each one is much smaller than the wavelength of the incident light, then the intensity of the light scattered by these molecules (in excess of that scattered by the solvent) is just the sum of all the intensities of all the molecules. Hence we can obtain this intensity by multiplying Eq 6 by </a:t>
            </a:r>
            <a:r>
              <a:rPr lang="en-US" b="1" i="1" dirty="0" smtClean="0">
                <a:latin typeface="Times"/>
                <a:cs typeface="Times"/>
              </a:rPr>
              <a:t>N </a:t>
            </a:r>
            <a:r>
              <a:rPr lang="en-US" b="1" dirty="0" smtClean="0">
                <a:latin typeface="Times"/>
                <a:cs typeface="Times"/>
              </a:rPr>
              <a:t>(Eq 7):</a:t>
            </a:r>
          </a:p>
        </p:txBody>
      </p:sp>
      <p:graphicFrame>
        <p:nvGraphicFramePr>
          <p:cNvPr id="22530" name="Object 2"/>
          <p:cNvGraphicFramePr>
            <a:graphicFrameLocks noChangeAspect="1"/>
          </p:cNvGraphicFramePr>
          <p:nvPr/>
        </p:nvGraphicFramePr>
        <p:xfrm>
          <a:off x="2971800" y="2835275"/>
          <a:ext cx="3201988" cy="906463"/>
        </p:xfrm>
        <a:graphic>
          <a:graphicData uri="http://schemas.openxmlformats.org/presentationml/2006/ole">
            <p:oleObj spid="_x0000_s22530" name="Equation" r:id="rId3" imgW="1524000" imgH="431800" progId="Equation.3">
              <p:embed/>
            </p:oleObj>
          </a:graphicData>
        </a:graphic>
      </p:graphicFrame>
      <p:sp>
        <p:nvSpPr>
          <p:cNvPr id="5" name="TextBox 4"/>
          <p:cNvSpPr txBox="1"/>
          <p:nvPr/>
        </p:nvSpPr>
        <p:spPr>
          <a:xfrm>
            <a:off x="424163" y="4396161"/>
            <a:ext cx="8315667" cy="1200329"/>
          </a:xfrm>
          <a:prstGeom prst="rect">
            <a:avLst/>
          </a:prstGeom>
          <a:noFill/>
        </p:spPr>
        <p:txBody>
          <a:bodyPr wrap="square" rtlCol="0">
            <a:spAutoFit/>
          </a:bodyPr>
          <a:lstStyle/>
          <a:p>
            <a:r>
              <a:rPr lang="en-US" b="1" dirty="0" smtClean="0">
                <a:latin typeface="Times"/>
                <a:cs typeface="Times"/>
              </a:rPr>
              <a:t>We can easily measure the the scattered (</a:t>
            </a:r>
            <a:r>
              <a:rPr lang="en-US" b="1" i="1" dirty="0" smtClean="0">
                <a:latin typeface="Times"/>
                <a:cs typeface="Times"/>
              </a:rPr>
              <a:t>i</a:t>
            </a:r>
            <a:r>
              <a:rPr lang="en-US" b="1" dirty="0" smtClean="0">
                <a:latin typeface="Times"/>
                <a:cs typeface="Times"/>
              </a:rPr>
              <a:t>) and incident (</a:t>
            </a:r>
            <a:r>
              <a:rPr lang="en-US" b="1" i="1" dirty="0" smtClean="0">
                <a:latin typeface="Times"/>
                <a:cs typeface="Times"/>
              </a:rPr>
              <a:t>I</a:t>
            </a:r>
            <a:r>
              <a:rPr lang="en-US" b="1" i="1" baseline="-25000" dirty="0" smtClean="0">
                <a:latin typeface="Times"/>
                <a:cs typeface="Times"/>
              </a:rPr>
              <a:t>0</a:t>
            </a:r>
            <a:r>
              <a:rPr lang="en-US" b="1" dirty="0" smtClean="0">
                <a:latin typeface="Times"/>
                <a:cs typeface="Times"/>
              </a:rPr>
              <a:t>) intensities and the wavelength, λ, and the scattering angle, θ, are known. However, in order for Eq 7 to be useful we need to express the polarisability, α, in terms of some more easily measurable quantity.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1431</TotalTime>
  <Words>2300</Words>
  <Application>Microsoft Macintosh PowerPoint</Application>
  <PresentationFormat>On-screen Show (4:3)</PresentationFormat>
  <Paragraphs>114</Paragraphs>
  <Slides>39</Slides>
  <Notes>0</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University of Cambridge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Maman</dc:creator>
  <cp:lastModifiedBy>Joseph Maman</cp:lastModifiedBy>
  <cp:revision>70</cp:revision>
  <dcterms:created xsi:type="dcterms:W3CDTF">2012-01-11T09:58:36Z</dcterms:created>
  <dcterms:modified xsi:type="dcterms:W3CDTF">2012-01-11T17:01:24Z</dcterms:modified>
</cp:coreProperties>
</file>